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ro Rust" charset="1" panose="00000500000000000000"/>
      <p:regular r:id="rId10"/>
    </p:embeddedFont>
    <p:embeddedFont>
      <p:font typeface="Garet 1" charset="1" panose="00000000000000000000"/>
      <p:regular r:id="rId11"/>
    </p:embeddedFont>
    <p:embeddedFont>
      <p:font typeface="Garet 1 Bold" charset="1" panose="00000000000000000000"/>
      <p:regular r:id="rId12"/>
    </p:embeddedFont>
    <p:embeddedFont>
      <p:font typeface="Binate" charset="1" panose="020C0503030508020204"/>
      <p:regular r:id="rId13"/>
    </p:embeddedFont>
    <p:embeddedFont>
      <p:font typeface="Binate Bold" charset="1" panose="020C0803030508020204"/>
      <p:regular r:id="rId14"/>
    </p:embeddedFont>
    <p:embeddedFont>
      <p:font typeface="Binate Italics" charset="1" panose="020C0503030508090204"/>
      <p:regular r:id="rId15"/>
    </p:embeddedFont>
    <p:embeddedFont>
      <p:font typeface="Binate Bold Italics" charset="1" panose="020C0803030508090204"/>
      <p:regular r:id="rId16"/>
    </p:embeddedFont>
    <p:embeddedFont>
      <p:font typeface="Binate Light" charset="1" panose="020C0403030508020204"/>
      <p:regular r:id="rId17"/>
    </p:embeddedFont>
    <p:embeddedFont>
      <p:font typeface="Binate Light Italics" charset="1" panose="020C0403030508090204"/>
      <p:regular r:id="rId18"/>
    </p:embeddedFont>
    <p:embeddedFont>
      <p:font typeface="Binate Heavy" charset="1" panose="020C0A03030508020204"/>
      <p:regular r:id="rId19"/>
    </p:embeddedFont>
    <p:embeddedFont>
      <p:font typeface="Binate Heavy Italics" charset="1" panose="020C0A03030508090204"/>
      <p:regular r:id="rId20"/>
    </p:embeddedFont>
    <p:embeddedFont>
      <p:font typeface="Mont" charset="1" panose="00000500000000000000"/>
      <p:regular r:id="rId21"/>
    </p:embeddedFont>
    <p:embeddedFont>
      <p:font typeface="Mont Bold" charset="1" panose="00000800000000000000"/>
      <p:regular r:id="rId22"/>
    </p:embeddedFont>
    <p:embeddedFont>
      <p:font typeface="Mont Italics" charset="1" panose="00000500000000000000"/>
      <p:regular r:id="rId23"/>
    </p:embeddedFont>
    <p:embeddedFont>
      <p:font typeface="Mont Bold Italics" charset="1" panose="00000800000000000000"/>
      <p:regular r:id="rId24"/>
    </p:embeddedFont>
    <p:embeddedFont>
      <p:font typeface="Mont Thin" charset="1" panose="00000200000000000000"/>
      <p:regular r:id="rId25"/>
    </p:embeddedFont>
    <p:embeddedFont>
      <p:font typeface="Mont Thin Italics" charset="1" panose="00000200000000000000"/>
      <p:regular r:id="rId26"/>
    </p:embeddedFont>
    <p:embeddedFont>
      <p:font typeface="Mont Heavy" charset="1" panose="00000A00000000000000"/>
      <p:regular r:id="rId27"/>
    </p:embeddedFont>
    <p:embeddedFont>
      <p:font typeface="Mont Heavy Italics" charset="1" panose="00000A00000000000000"/>
      <p:regular r:id="rId28"/>
    </p:embeddedFont>
    <p:embeddedFont>
      <p:font typeface="Garet 2" charset="1" panose="00000000000000000000"/>
      <p:regular r:id="rId29"/>
    </p:embeddedFont>
    <p:embeddedFont>
      <p:font typeface="Garet 2 Bold" charset="1" panose="00000000000000000000"/>
      <p:regular r:id="rId30"/>
    </p:embeddedFont>
    <p:embeddedFont>
      <p:font typeface="Garet 2 Italics" charset="1" panose="00000000000000000000"/>
      <p:regular r:id="rId31"/>
    </p:embeddedFont>
    <p:embeddedFont>
      <p:font typeface="Garet 2 Bold Italics" charset="1" panose="00000000000000000000"/>
      <p:regular r:id="rId32"/>
    </p:embeddedFont>
    <p:embeddedFont>
      <p:font typeface="Garet 2 Light" charset="1" panose="00000000000000000000"/>
      <p:regular r:id="rId33"/>
    </p:embeddedFont>
    <p:embeddedFont>
      <p:font typeface="Garet 2 Ultra-Bold" charset="1" panose="00000000000000000000"/>
      <p:regular r:id="rId34"/>
    </p:embeddedFont>
    <p:embeddedFont>
      <p:font typeface="Garet 2 Ultra-Bold Italics" charset="1" panose="00000000000000000000"/>
      <p:regular r:id="rId35"/>
    </p:embeddedFont>
    <p:embeddedFont>
      <p:font typeface="Garet 2 Heavy" charset="1" panose="00000000000000000000"/>
      <p:regular r:id="rId36"/>
    </p:embeddedFont>
    <p:embeddedFont>
      <p:font typeface="Garet 2 Heavy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2.jpe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7.pn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513" t="-3333" r="0" b="-26281"/>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Freeform 4" id="4"/>
          <p:cNvSpPr/>
          <p:nvPr/>
        </p:nvSpPr>
        <p:spPr>
          <a:xfrm flipH="false" flipV="false" rot="0">
            <a:off x="13230893" y="5949413"/>
            <a:ext cx="822880" cy="740124"/>
          </a:xfrm>
          <a:custGeom>
            <a:avLst/>
            <a:gdLst/>
            <a:ahLst/>
            <a:cxnLst/>
            <a:rect r="r" b="b" t="t" l="l"/>
            <a:pathLst>
              <a:path h="740124" w="822880">
                <a:moveTo>
                  <a:pt x="0" y="0"/>
                </a:moveTo>
                <a:lnTo>
                  <a:pt x="822880" y="0"/>
                </a:lnTo>
                <a:lnTo>
                  <a:pt x="822880" y="740125"/>
                </a:lnTo>
                <a:lnTo>
                  <a:pt x="0" y="740125"/>
                </a:lnTo>
                <a:lnTo>
                  <a:pt x="0" y="0"/>
                </a:lnTo>
                <a:close/>
              </a:path>
            </a:pathLst>
          </a:custGeom>
          <a:blipFill>
            <a:blip r:embed="rId4"/>
            <a:stretch>
              <a:fillRect l="0" t="0" r="0" b="0"/>
            </a:stretch>
          </a:blipFill>
        </p:spPr>
      </p:sp>
      <p:sp>
        <p:nvSpPr>
          <p:cNvPr name="TextBox 5" id="5"/>
          <p:cNvSpPr txBox="true"/>
          <p:nvPr/>
        </p:nvSpPr>
        <p:spPr>
          <a:xfrm rot="0">
            <a:off x="3877720" y="5177888"/>
            <a:ext cx="10532560" cy="552450"/>
          </a:xfrm>
          <a:prstGeom prst="rect">
            <a:avLst/>
          </a:prstGeom>
        </p:spPr>
        <p:txBody>
          <a:bodyPr anchor="t" rtlCol="false" tIns="0" lIns="0" bIns="0" rIns="0">
            <a:spAutoFit/>
          </a:bodyPr>
          <a:lstStyle/>
          <a:p>
            <a:pPr algn="ctr">
              <a:lnSpc>
                <a:spcPts val="4320"/>
              </a:lnSpc>
            </a:pPr>
            <a:r>
              <a:rPr lang="en-US" sz="3600" spc="1152">
                <a:solidFill>
                  <a:srgbClr val="FFBD59"/>
                </a:solidFill>
                <a:latin typeface="Garet 1"/>
              </a:rPr>
              <a:t>AN ASSET MANAGER</a:t>
            </a:r>
          </a:p>
        </p:txBody>
      </p:sp>
      <p:sp>
        <p:nvSpPr>
          <p:cNvPr name="TextBox 6" id="6"/>
          <p:cNvSpPr txBox="true"/>
          <p:nvPr/>
        </p:nvSpPr>
        <p:spPr>
          <a:xfrm rot="0">
            <a:off x="2510202" y="2910938"/>
            <a:ext cx="13267596" cy="2276475"/>
          </a:xfrm>
          <a:prstGeom prst="rect">
            <a:avLst/>
          </a:prstGeom>
        </p:spPr>
        <p:txBody>
          <a:bodyPr anchor="t" rtlCol="false" tIns="0" lIns="0" bIns="0" rIns="0">
            <a:spAutoFit/>
          </a:bodyPr>
          <a:lstStyle/>
          <a:p>
            <a:pPr algn="ctr">
              <a:lnSpc>
                <a:spcPts val="14400"/>
              </a:lnSpc>
            </a:pPr>
            <a:r>
              <a:rPr lang="en-US" sz="12000">
                <a:solidFill>
                  <a:srgbClr val="FFFFFF"/>
                </a:solidFill>
                <a:latin typeface="Mont Bold"/>
              </a:rPr>
              <a:t>Note Vault</a:t>
            </a:r>
          </a:p>
        </p:txBody>
      </p:sp>
      <p:sp>
        <p:nvSpPr>
          <p:cNvPr name="TextBox 7" id="7"/>
          <p:cNvSpPr txBox="true"/>
          <p:nvPr/>
        </p:nvSpPr>
        <p:spPr>
          <a:xfrm rot="0">
            <a:off x="11411408" y="5978494"/>
            <a:ext cx="2092179" cy="650995"/>
          </a:xfrm>
          <a:prstGeom prst="rect">
            <a:avLst/>
          </a:prstGeom>
        </p:spPr>
        <p:txBody>
          <a:bodyPr anchor="t" rtlCol="false" tIns="0" lIns="0" bIns="0" rIns="0">
            <a:spAutoFit/>
          </a:bodyPr>
          <a:lstStyle/>
          <a:p>
            <a:pPr algn="ctr">
              <a:lnSpc>
                <a:spcPts val="4499"/>
              </a:lnSpc>
              <a:spcBef>
                <a:spcPct val="0"/>
              </a:spcBef>
            </a:pPr>
            <a:r>
              <a:rPr lang="en-US" sz="3213">
                <a:solidFill>
                  <a:srgbClr val="FFFFFF"/>
                </a:solidFill>
                <a:latin typeface="Mont Bold"/>
              </a:rPr>
              <a:t>-Team Big</a:t>
            </a:r>
          </a:p>
        </p:txBody>
      </p:sp>
      <p:sp>
        <p:nvSpPr>
          <p:cNvPr name="TextBox 8" id="8"/>
          <p:cNvSpPr txBox="true"/>
          <p:nvPr/>
        </p:nvSpPr>
        <p:spPr>
          <a:xfrm rot="0">
            <a:off x="1028700" y="428625"/>
            <a:ext cx="1347382" cy="600075"/>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Mont Heavy"/>
              </a:rPr>
              <a:t>Logo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415636" y="-353276"/>
            <a:ext cx="18220935" cy="18220935"/>
          </a:xfrm>
          <a:custGeom>
            <a:avLst/>
            <a:gdLst/>
            <a:ahLst/>
            <a:cxnLst/>
            <a:rect r="r" b="b" t="t" l="l"/>
            <a:pathLst>
              <a:path h="18220935" w="18220935">
                <a:moveTo>
                  <a:pt x="0" y="0"/>
                </a:moveTo>
                <a:lnTo>
                  <a:pt x="18220935" y="0"/>
                </a:lnTo>
                <a:lnTo>
                  <a:pt x="18220935" y="18220935"/>
                </a:lnTo>
                <a:lnTo>
                  <a:pt x="0" y="1822093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2474496" y="3812504"/>
            <a:ext cx="13339008" cy="5993257"/>
          </a:xfrm>
          <a:custGeom>
            <a:avLst/>
            <a:gdLst/>
            <a:ahLst/>
            <a:cxnLst/>
            <a:rect r="r" b="b" t="t" l="l"/>
            <a:pathLst>
              <a:path h="5993257" w="13339008">
                <a:moveTo>
                  <a:pt x="0" y="0"/>
                </a:moveTo>
                <a:lnTo>
                  <a:pt x="13339008" y="0"/>
                </a:lnTo>
                <a:lnTo>
                  <a:pt x="13339008" y="5993257"/>
                </a:lnTo>
                <a:lnTo>
                  <a:pt x="0" y="5993257"/>
                </a:lnTo>
                <a:lnTo>
                  <a:pt x="0" y="0"/>
                </a:lnTo>
                <a:close/>
              </a:path>
            </a:pathLst>
          </a:custGeom>
          <a:blipFill>
            <a:blip r:embed="rId4"/>
            <a:stretch>
              <a:fillRect l="-27954" t="-28980" r="0" b="-18460"/>
            </a:stretch>
          </a:blipFill>
        </p:spPr>
      </p:sp>
      <p:sp>
        <p:nvSpPr>
          <p:cNvPr name="TextBox 5" id="5"/>
          <p:cNvSpPr txBox="true"/>
          <p:nvPr/>
        </p:nvSpPr>
        <p:spPr>
          <a:xfrm rot="0">
            <a:off x="4591526" y="285750"/>
            <a:ext cx="9104948"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Note Vault -  Semester Selection</a:t>
            </a:r>
          </a:p>
        </p:txBody>
      </p:sp>
      <p:sp>
        <p:nvSpPr>
          <p:cNvPr name="TextBox 6" id="6"/>
          <p:cNvSpPr txBox="true"/>
          <p:nvPr/>
        </p:nvSpPr>
        <p:spPr>
          <a:xfrm rot="0">
            <a:off x="2002240" y="1246473"/>
            <a:ext cx="14378771" cy="2585081"/>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After selecting a branch, users can choose the semester they are currently studying.</a:t>
            </a:r>
          </a:p>
          <a:p>
            <a:pPr marL="619499" indent="-309749" lvl="1">
              <a:lnSpc>
                <a:spcPts val="5480"/>
              </a:lnSpc>
              <a:buFont typeface="Arial"/>
              <a:buChar char="•"/>
            </a:pPr>
            <a:r>
              <a:rPr lang="en-US" sz="2869">
                <a:solidFill>
                  <a:srgbClr val="FFFFFF"/>
                </a:solidFill>
                <a:latin typeface="Garet 2"/>
              </a:rPr>
              <a:t>This allows users to access resources specific to their academic year.</a:t>
            </a:r>
          </a:p>
          <a:p>
            <a:pPr>
              <a:lnSpc>
                <a:spcPts val="344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415636" y="-353276"/>
            <a:ext cx="18220935" cy="18220935"/>
          </a:xfrm>
          <a:custGeom>
            <a:avLst/>
            <a:gdLst/>
            <a:ahLst/>
            <a:cxnLst/>
            <a:rect r="r" b="b" t="t" l="l"/>
            <a:pathLst>
              <a:path h="18220935" w="18220935">
                <a:moveTo>
                  <a:pt x="0" y="0"/>
                </a:moveTo>
                <a:lnTo>
                  <a:pt x="18220935" y="0"/>
                </a:lnTo>
                <a:lnTo>
                  <a:pt x="18220935" y="18220935"/>
                </a:lnTo>
                <a:lnTo>
                  <a:pt x="0" y="1822093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70919" y="4284264"/>
            <a:ext cx="10746162" cy="5210512"/>
          </a:xfrm>
          <a:custGeom>
            <a:avLst/>
            <a:gdLst/>
            <a:ahLst/>
            <a:cxnLst/>
            <a:rect r="r" b="b" t="t" l="l"/>
            <a:pathLst>
              <a:path h="5210512" w="10746162">
                <a:moveTo>
                  <a:pt x="0" y="0"/>
                </a:moveTo>
                <a:lnTo>
                  <a:pt x="10746162" y="0"/>
                </a:lnTo>
                <a:lnTo>
                  <a:pt x="10746162" y="5210512"/>
                </a:lnTo>
                <a:lnTo>
                  <a:pt x="0" y="5210512"/>
                </a:lnTo>
                <a:lnTo>
                  <a:pt x="0" y="0"/>
                </a:lnTo>
                <a:close/>
              </a:path>
            </a:pathLst>
          </a:custGeom>
          <a:blipFill>
            <a:blip r:embed="rId4"/>
            <a:stretch>
              <a:fillRect l="-26808" t="-21850" r="-1050" b="-14942"/>
            </a:stretch>
          </a:blipFill>
        </p:spPr>
      </p:sp>
      <p:sp>
        <p:nvSpPr>
          <p:cNvPr name="TextBox 5" id="5"/>
          <p:cNvSpPr txBox="true"/>
          <p:nvPr/>
        </p:nvSpPr>
        <p:spPr>
          <a:xfrm rot="0">
            <a:off x="4843284" y="285750"/>
            <a:ext cx="8601433"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Note Vault -  Subject Selection</a:t>
            </a:r>
          </a:p>
        </p:txBody>
      </p:sp>
      <p:sp>
        <p:nvSpPr>
          <p:cNvPr name="TextBox 6" id="6"/>
          <p:cNvSpPr txBox="true"/>
          <p:nvPr/>
        </p:nvSpPr>
        <p:spPr>
          <a:xfrm rot="0">
            <a:off x="1954615" y="1404140"/>
            <a:ext cx="14378771" cy="2585081"/>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After selecting a branch, users can choose the semester they are currently studying.</a:t>
            </a:r>
          </a:p>
          <a:p>
            <a:pPr marL="619499" indent="-309749" lvl="1">
              <a:lnSpc>
                <a:spcPts val="5480"/>
              </a:lnSpc>
              <a:buFont typeface="Arial"/>
              <a:buChar char="•"/>
            </a:pPr>
            <a:r>
              <a:rPr lang="en-US" sz="2869">
                <a:solidFill>
                  <a:srgbClr val="FFFFFF"/>
                </a:solidFill>
                <a:latin typeface="Garet 2"/>
              </a:rPr>
              <a:t>This allows users to access resources specific to their academic year.</a:t>
            </a:r>
          </a:p>
          <a:p>
            <a:pPr>
              <a:lnSpc>
                <a:spcPts val="344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415636" y="-353276"/>
            <a:ext cx="18220935" cy="18220935"/>
          </a:xfrm>
          <a:custGeom>
            <a:avLst/>
            <a:gdLst/>
            <a:ahLst/>
            <a:cxnLst/>
            <a:rect r="r" b="b" t="t" l="l"/>
            <a:pathLst>
              <a:path h="18220935" w="18220935">
                <a:moveTo>
                  <a:pt x="0" y="0"/>
                </a:moveTo>
                <a:lnTo>
                  <a:pt x="18220935" y="0"/>
                </a:lnTo>
                <a:lnTo>
                  <a:pt x="18220935" y="18220935"/>
                </a:lnTo>
                <a:lnTo>
                  <a:pt x="0" y="18220935"/>
                </a:lnTo>
                <a:lnTo>
                  <a:pt x="0" y="0"/>
                </a:lnTo>
                <a:close/>
              </a:path>
            </a:pathLst>
          </a:custGeom>
          <a:blipFill>
            <a:blip r:embed="rId3">
              <a:alphaModFix amt="80000"/>
            </a:blip>
            <a:stretch>
              <a:fillRect l="0" t="0" r="0" b="0"/>
            </a:stretch>
          </a:blipFill>
        </p:spPr>
      </p:sp>
      <p:grpSp>
        <p:nvGrpSpPr>
          <p:cNvPr name="Group 4" id="4"/>
          <p:cNvGrpSpPr/>
          <p:nvPr/>
        </p:nvGrpSpPr>
        <p:grpSpPr>
          <a:xfrm rot="0">
            <a:off x="725307" y="447675"/>
            <a:ext cx="16837386" cy="9447200"/>
            <a:chOff x="0" y="0"/>
            <a:chExt cx="22449848" cy="12596266"/>
          </a:xfrm>
        </p:grpSpPr>
        <p:sp>
          <p:nvSpPr>
            <p:cNvPr name="Freeform 5" id="5"/>
            <p:cNvSpPr/>
            <p:nvPr/>
          </p:nvSpPr>
          <p:spPr>
            <a:xfrm flipH="false" flipV="false" rot="0">
              <a:off x="2265670" y="3203196"/>
              <a:ext cx="17918507" cy="9393070"/>
            </a:xfrm>
            <a:custGeom>
              <a:avLst/>
              <a:gdLst/>
              <a:ahLst/>
              <a:cxnLst/>
              <a:rect r="r" b="b" t="t" l="l"/>
              <a:pathLst>
                <a:path h="9393070" w="17918507">
                  <a:moveTo>
                    <a:pt x="0" y="0"/>
                  </a:moveTo>
                  <a:lnTo>
                    <a:pt x="17918508" y="0"/>
                  </a:lnTo>
                  <a:lnTo>
                    <a:pt x="17918508" y="9393070"/>
                  </a:lnTo>
                  <a:lnTo>
                    <a:pt x="0" y="9393070"/>
                  </a:lnTo>
                  <a:lnTo>
                    <a:pt x="0" y="0"/>
                  </a:lnTo>
                  <a:close/>
                </a:path>
              </a:pathLst>
            </a:custGeom>
            <a:blipFill>
              <a:blip r:embed="rId4"/>
              <a:stretch>
                <a:fillRect l="0" t="0" r="0" b="0"/>
              </a:stretch>
            </a:blipFill>
          </p:spPr>
        </p:sp>
        <p:sp>
          <p:nvSpPr>
            <p:cNvPr name="TextBox 6" id="6"/>
            <p:cNvSpPr txBox="true"/>
            <p:nvPr/>
          </p:nvSpPr>
          <p:spPr>
            <a:xfrm rot="0">
              <a:off x="5986095" y="-161925"/>
              <a:ext cx="10477659" cy="105092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Note Vault -  Book Selection</a:t>
              </a:r>
            </a:p>
          </p:txBody>
        </p:sp>
        <p:sp>
          <p:nvSpPr>
            <p:cNvPr name="TextBox 7" id="7"/>
            <p:cNvSpPr txBox="true"/>
            <p:nvPr/>
          </p:nvSpPr>
          <p:spPr>
            <a:xfrm rot="0">
              <a:off x="0" y="1048853"/>
              <a:ext cx="22449848" cy="2454840"/>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The book selection section displays the recommended books for the chosen subject.</a:t>
              </a:r>
            </a:p>
            <a:p>
              <a:pPr marL="619499" indent="-309749" lvl="1">
                <a:lnSpc>
                  <a:spcPts val="5480"/>
                </a:lnSpc>
                <a:buFont typeface="Arial"/>
                <a:buChar char="•"/>
              </a:pPr>
              <a:r>
                <a:rPr lang="en-US" sz="2869">
                  <a:solidFill>
                    <a:srgbClr val="FFFFFF"/>
                  </a:solidFill>
                  <a:latin typeface="Garet 2"/>
                </a:rPr>
                <a:t>Users can read these books online, making it a valuable resource for study.</a:t>
              </a:r>
            </a:p>
            <a:p>
              <a:pPr>
                <a:lnSpc>
                  <a:spcPts val="3443"/>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110468" y="-353276"/>
            <a:ext cx="18220935" cy="18220935"/>
          </a:xfrm>
          <a:custGeom>
            <a:avLst/>
            <a:gdLst/>
            <a:ahLst/>
            <a:cxnLst/>
            <a:rect r="r" b="b" t="t" l="l"/>
            <a:pathLst>
              <a:path h="18220935" w="18220935">
                <a:moveTo>
                  <a:pt x="0" y="0"/>
                </a:moveTo>
                <a:lnTo>
                  <a:pt x="18220936" y="0"/>
                </a:lnTo>
                <a:lnTo>
                  <a:pt x="18220936" y="18220935"/>
                </a:lnTo>
                <a:lnTo>
                  <a:pt x="0" y="18220935"/>
                </a:lnTo>
                <a:lnTo>
                  <a:pt x="0" y="0"/>
                </a:lnTo>
                <a:close/>
              </a:path>
            </a:pathLst>
          </a:custGeom>
          <a:blipFill>
            <a:blip r:embed="rId3">
              <a:alphaModFix amt="80000"/>
            </a:blip>
            <a:stretch>
              <a:fillRect l="0" t="0" r="0" b="0"/>
            </a:stretch>
          </a:blipFill>
        </p:spPr>
      </p:sp>
      <p:grpSp>
        <p:nvGrpSpPr>
          <p:cNvPr name="Group 4" id="4"/>
          <p:cNvGrpSpPr/>
          <p:nvPr/>
        </p:nvGrpSpPr>
        <p:grpSpPr>
          <a:xfrm rot="0">
            <a:off x="725307" y="438150"/>
            <a:ext cx="16837386" cy="9437603"/>
            <a:chOff x="0" y="0"/>
            <a:chExt cx="22449848" cy="12583470"/>
          </a:xfrm>
        </p:grpSpPr>
        <p:sp>
          <p:nvSpPr>
            <p:cNvPr name="Freeform 5" id="5"/>
            <p:cNvSpPr/>
            <p:nvPr/>
          </p:nvSpPr>
          <p:spPr>
            <a:xfrm flipH="false" flipV="false" rot="0">
              <a:off x="3545226" y="4153365"/>
              <a:ext cx="15359396" cy="8430105"/>
            </a:xfrm>
            <a:custGeom>
              <a:avLst/>
              <a:gdLst/>
              <a:ahLst/>
              <a:cxnLst/>
              <a:rect r="r" b="b" t="t" l="l"/>
              <a:pathLst>
                <a:path h="8430105" w="15359396">
                  <a:moveTo>
                    <a:pt x="0" y="0"/>
                  </a:moveTo>
                  <a:lnTo>
                    <a:pt x="15359396" y="0"/>
                  </a:lnTo>
                  <a:lnTo>
                    <a:pt x="15359396" y="8430105"/>
                  </a:lnTo>
                  <a:lnTo>
                    <a:pt x="0" y="8430105"/>
                  </a:lnTo>
                  <a:lnTo>
                    <a:pt x="0" y="0"/>
                  </a:lnTo>
                  <a:close/>
                </a:path>
              </a:pathLst>
            </a:custGeom>
            <a:blipFill>
              <a:blip r:embed="rId4"/>
              <a:stretch>
                <a:fillRect l="0" t="0" r="0" b="0"/>
              </a:stretch>
            </a:blipFill>
          </p:spPr>
        </p:sp>
        <p:sp>
          <p:nvSpPr>
            <p:cNvPr name="TextBox 6" id="6"/>
            <p:cNvSpPr txBox="true"/>
            <p:nvPr/>
          </p:nvSpPr>
          <p:spPr>
            <a:xfrm rot="0">
              <a:off x="7674401" y="-161925"/>
              <a:ext cx="7101046" cy="105092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Contribute Section</a:t>
              </a:r>
            </a:p>
          </p:txBody>
        </p:sp>
        <p:sp>
          <p:nvSpPr>
            <p:cNvPr name="TextBox 7" id="7"/>
            <p:cNvSpPr txBox="true"/>
            <p:nvPr/>
          </p:nvSpPr>
          <p:spPr>
            <a:xfrm rot="0">
              <a:off x="0" y="1061553"/>
              <a:ext cx="22449848" cy="3380099"/>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This section empowers users to contribute their own notes or relevant books to assist fellow students.</a:t>
              </a:r>
            </a:p>
            <a:p>
              <a:pPr marL="619499" indent="-309749" lvl="1">
                <a:lnSpc>
                  <a:spcPts val="5480"/>
                </a:lnSpc>
                <a:buFont typeface="Arial"/>
                <a:buChar char="•"/>
              </a:pPr>
              <a:r>
                <a:rPr lang="en-US" sz="2869">
                  <a:solidFill>
                    <a:srgbClr val="FFFFFF"/>
                  </a:solidFill>
                  <a:latin typeface="Garet 2"/>
                </a:rPr>
                <a:t>It encourages collaboration and knowledge sharing within the community.</a:t>
              </a:r>
            </a:p>
            <a:p>
              <a:pPr>
                <a:lnSpc>
                  <a:spcPts val="3443"/>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110468" y="-353276"/>
            <a:ext cx="18220935" cy="18220935"/>
          </a:xfrm>
          <a:custGeom>
            <a:avLst/>
            <a:gdLst/>
            <a:ahLst/>
            <a:cxnLst/>
            <a:rect r="r" b="b" t="t" l="l"/>
            <a:pathLst>
              <a:path h="18220935" w="18220935">
                <a:moveTo>
                  <a:pt x="0" y="0"/>
                </a:moveTo>
                <a:lnTo>
                  <a:pt x="18220936" y="0"/>
                </a:lnTo>
                <a:lnTo>
                  <a:pt x="18220936" y="18220935"/>
                </a:lnTo>
                <a:lnTo>
                  <a:pt x="0" y="1822093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4273847" y="6036114"/>
            <a:ext cx="3930088" cy="3625682"/>
          </a:xfrm>
          <a:custGeom>
            <a:avLst/>
            <a:gdLst/>
            <a:ahLst/>
            <a:cxnLst/>
            <a:rect r="r" b="b" t="t" l="l"/>
            <a:pathLst>
              <a:path h="3625682" w="3930088">
                <a:moveTo>
                  <a:pt x="0" y="0"/>
                </a:moveTo>
                <a:lnTo>
                  <a:pt x="3930088" y="0"/>
                </a:lnTo>
                <a:lnTo>
                  <a:pt x="3930088" y="3625682"/>
                </a:lnTo>
                <a:lnTo>
                  <a:pt x="0" y="3625682"/>
                </a:lnTo>
                <a:lnTo>
                  <a:pt x="0" y="0"/>
                </a:lnTo>
                <a:close/>
              </a:path>
            </a:pathLst>
          </a:custGeom>
          <a:blipFill>
            <a:blip r:embed="rId4"/>
            <a:stretch>
              <a:fillRect l="-157439" t="-45772" r="-84975" b="-44642"/>
            </a:stretch>
          </a:blipFill>
        </p:spPr>
      </p:sp>
      <p:sp>
        <p:nvSpPr>
          <p:cNvPr name="Freeform 5" id="5"/>
          <p:cNvSpPr/>
          <p:nvPr/>
        </p:nvSpPr>
        <p:spPr>
          <a:xfrm flipH="false" flipV="false" rot="0">
            <a:off x="9838686" y="2504820"/>
            <a:ext cx="4339911" cy="7156976"/>
          </a:xfrm>
          <a:custGeom>
            <a:avLst/>
            <a:gdLst/>
            <a:ahLst/>
            <a:cxnLst/>
            <a:rect r="r" b="b" t="t" l="l"/>
            <a:pathLst>
              <a:path h="7156976" w="4339911">
                <a:moveTo>
                  <a:pt x="0" y="0"/>
                </a:moveTo>
                <a:lnTo>
                  <a:pt x="4339911" y="0"/>
                </a:lnTo>
                <a:lnTo>
                  <a:pt x="4339911" y="7156976"/>
                </a:lnTo>
                <a:lnTo>
                  <a:pt x="0" y="7156976"/>
                </a:lnTo>
                <a:lnTo>
                  <a:pt x="0" y="0"/>
                </a:lnTo>
                <a:close/>
              </a:path>
            </a:pathLst>
          </a:custGeom>
          <a:blipFill>
            <a:blip r:embed="rId5"/>
            <a:stretch>
              <a:fillRect l="-149634" t="0" r="-79071" b="-2361"/>
            </a:stretch>
          </a:blipFill>
        </p:spPr>
      </p:sp>
      <p:sp>
        <p:nvSpPr>
          <p:cNvPr name="TextBox 6" id="6"/>
          <p:cNvSpPr txBox="true"/>
          <p:nvPr/>
        </p:nvSpPr>
        <p:spPr>
          <a:xfrm rot="0">
            <a:off x="5927919" y="697402"/>
            <a:ext cx="6432162"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Login/SignUp Section</a:t>
            </a:r>
          </a:p>
        </p:txBody>
      </p:sp>
      <p:sp>
        <p:nvSpPr>
          <p:cNvPr name="TextBox 7" id="7"/>
          <p:cNvSpPr txBox="true"/>
          <p:nvPr/>
        </p:nvSpPr>
        <p:spPr>
          <a:xfrm rot="0">
            <a:off x="161925" y="1699739"/>
            <a:ext cx="9562461" cy="8444151"/>
          </a:xfrm>
          <a:prstGeom prst="rect">
            <a:avLst/>
          </a:prstGeom>
        </p:spPr>
        <p:txBody>
          <a:bodyPr anchor="t" rtlCol="false" tIns="0" lIns="0" bIns="0" rIns="0">
            <a:spAutoFit/>
          </a:bodyPr>
          <a:lstStyle/>
          <a:p>
            <a:pPr>
              <a:lnSpc>
                <a:spcPts val="6244"/>
              </a:lnSpc>
            </a:pPr>
            <a:r>
              <a:rPr lang="en-US" sz="3269">
                <a:solidFill>
                  <a:srgbClr val="FFFFFF"/>
                </a:solidFill>
                <a:latin typeface="Garet 2"/>
              </a:rPr>
              <a:t>     </a:t>
            </a:r>
            <a:r>
              <a:rPr lang="en-US" sz="3269">
                <a:solidFill>
                  <a:srgbClr val="FFBD59"/>
                </a:solidFill>
                <a:latin typeface="Garet 2"/>
              </a:rPr>
              <a:t>Login</a:t>
            </a:r>
          </a:p>
          <a:p>
            <a:pPr marL="576319" indent="-288159" lvl="1">
              <a:lnSpc>
                <a:spcPts val="5098"/>
              </a:lnSpc>
              <a:buFont typeface="Arial"/>
              <a:buChar char="•"/>
            </a:pPr>
            <a:r>
              <a:rPr lang="en-US" sz="2669">
                <a:solidFill>
                  <a:srgbClr val="FFFFFF"/>
                </a:solidFill>
                <a:latin typeface="Garet 2"/>
              </a:rPr>
              <a:t>For returning users who already have accounts. Users provide their registered email and password to access their personalized dashboards.</a:t>
            </a:r>
          </a:p>
          <a:p>
            <a:pPr>
              <a:lnSpc>
                <a:spcPts val="5098"/>
              </a:lnSpc>
            </a:pPr>
          </a:p>
          <a:p>
            <a:pPr>
              <a:lnSpc>
                <a:spcPts val="6244"/>
              </a:lnSpc>
            </a:pPr>
            <a:r>
              <a:rPr lang="en-US" sz="3269">
                <a:solidFill>
                  <a:srgbClr val="FFBD59"/>
                </a:solidFill>
                <a:latin typeface="Garet 2"/>
              </a:rPr>
              <a:t>     </a:t>
            </a:r>
            <a:r>
              <a:rPr lang="en-US" sz="3269">
                <a:solidFill>
                  <a:srgbClr val="FFBD59"/>
                </a:solidFill>
                <a:latin typeface="Garet 2"/>
              </a:rPr>
              <a:t>Sign Up</a:t>
            </a:r>
          </a:p>
          <a:p>
            <a:pPr marL="576319" indent="-288159" lvl="1">
              <a:lnSpc>
                <a:spcPts val="5098"/>
              </a:lnSpc>
              <a:buFont typeface="Arial"/>
              <a:buChar char="•"/>
            </a:pPr>
            <a:r>
              <a:rPr lang="en-US" sz="2669">
                <a:solidFill>
                  <a:srgbClr val="FFFFFF"/>
                </a:solidFill>
                <a:latin typeface="Garet 2"/>
              </a:rPr>
              <a:t>For new users to create accounts. It collects user information, including name and email, and allows users to set up secure login credentials. </a:t>
            </a:r>
          </a:p>
          <a:p>
            <a:pPr marL="576319" indent="-288159" lvl="1">
              <a:lnSpc>
                <a:spcPts val="5098"/>
              </a:lnSpc>
              <a:buFont typeface="Arial"/>
              <a:buChar char="•"/>
            </a:pPr>
            <a:r>
              <a:rPr lang="en-US" sz="2669">
                <a:solidFill>
                  <a:srgbClr val="FFFFFF"/>
                </a:solidFill>
                <a:latin typeface="Garet 2"/>
              </a:rPr>
              <a:t>Optional features may include password reset and terms acceptance. Successful registration redirects users to the login page for access.</a:t>
            </a:r>
          </a:p>
          <a:p>
            <a:pPr>
              <a:lnSpc>
                <a:spcPts val="320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110468" y="-353276"/>
            <a:ext cx="18220935" cy="18220935"/>
          </a:xfrm>
          <a:custGeom>
            <a:avLst/>
            <a:gdLst/>
            <a:ahLst/>
            <a:cxnLst/>
            <a:rect r="r" b="b" t="t" l="l"/>
            <a:pathLst>
              <a:path h="18220935" w="18220935">
                <a:moveTo>
                  <a:pt x="0" y="0"/>
                </a:moveTo>
                <a:lnTo>
                  <a:pt x="18220936" y="0"/>
                </a:lnTo>
                <a:lnTo>
                  <a:pt x="18220936" y="18220935"/>
                </a:lnTo>
                <a:lnTo>
                  <a:pt x="0" y="18220935"/>
                </a:lnTo>
                <a:lnTo>
                  <a:pt x="0" y="0"/>
                </a:lnTo>
                <a:close/>
              </a:path>
            </a:pathLst>
          </a:custGeom>
          <a:blipFill>
            <a:blip r:embed="rId3">
              <a:alphaModFix amt="80000"/>
            </a:blip>
            <a:stretch>
              <a:fillRect l="0" t="0" r="0" b="0"/>
            </a:stretch>
          </a:blipFill>
        </p:spPr>
      </p:sp>
      <p:grpSp>
        <p:nvGrpSpPr>
          <p:cNvPr name="Group 4" id="4"/>
          <p:cNvGrpSpPr/>
          <p:nvPr/>
        </p:nvGrpSpPr>
        <p:grpSpPr>
          <a:xfrm rot="0">
            <a:off x="725307" y="447675"/>
            <a:ext cx="16837386" cy="9191061"/>
            <a:chOff x="0" y="0"/>
            <a:chExt cx="22449848" cy="12254748"/>
          </a:xfrm>
        </p:grpSpPr>
        <p:sp>
          <p:nvSpPr>
            <p:cNvPr name="Freeform 5" id="5"/>
            <p:cNvSpPr/>
            <p:nvPr/>
          </p:nvSpPr>
          <p:spPr>
            <a:xfrm flipH="false" flipV="false" rot="0">
              <a:off x="5493600" y="3503693"/>
              <a:ext cx="11462649" cy="8751055"/>
            </a:xfrm>
            <a:custGeom>
              <a:avLst/>
              <a:gdLst/>
              <a:ahLst/>
              <a:cxnLst/>
              <a:rect r="r" b="b" t="t" l="l"/>
              <a:pathLst>
                <a:path h="8751055" w="11462649">
                  <a:moveTo>
                    <a:pt x="0" y="0"/>
                  </a:moveTo>
                  <a:lnTo>
                    <a:pt x="11462649" y="0"/>
                  </a:lnTo>
                  <a:lnTo>
                    <a:pt x="11462649" y="8751055"/>
                  </a:lnTo>
                  <a:lnTo>
                    <a:pt x="0" y="8751055"/>
                  </a:lnTo>
                  <a:lnTo>
                    <a:pt x="0" y="0"/>
                  </a:lnTo>
                  <a:close/>
                </a:path>
              </a:pathLst>
            </a:custGeom>
            <a:blipFill>
              <a:blip r:embed="rId4"/>
              <a:stretch>
                <a:fillRect l="0" t="0" r="0" b="0"/>
              </a:stretch>
            </a:blipFill>
          </p:spPr>
        </p:sp>
        <p:sp>
          <p:nvSpPr>
            <p:cNvPr name="TextBox 6" id="6"/>
            <p:cNvSpPr txBox="true"/>
            <p:nvPr/>
          </p:nvSpPr>
          <p:spPr>
            <a:xfrm rot="0">
              <a:off x="8045082" y="-161925"/>
              <a:ext cx="6359684" cy="105092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Top Contributers</a:t>
              </a:r>
            </a:p>
          </p:txBody>
        </p:sp>
        <p:sp>
          <p:nvSpPr>
            <p:cNvPr name="TextBox 7" id="7"/>
            <p:cNvSpPr txBox="true"/>
            <p:nvPr/>
          </p:nvSpPr>
          <p:spPr>
            <a:xfrm rot="0">
              <a:off x="0" y="1099653"/>
              <a:ext cx="22449848" cy="2454840"/>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Acknowledge and celebrate the efforts of top contributors.</a:t>
              </a:r>
            </a:p>
            <a:p>
              <a:pPr marL="619499" indent="-309749" lvl="1">
                <a:lnSpc>
                  <a:spcPts val="5480"/>
                </a:lnSpc>
                <a:buFont typeface="Arial"/>
                <a:buChar char="•"/>
              </a:pPr>
              <a:r>
                <a:rPr lang="en-US" sz="2869">
                  <a:solidFill>
                    <a:srgbClr val="FFFFFF"/>
                  </a:solidFill>
                  <a:latin typeface="Garet 2"/>
                </a:rPr>
                <a:t>Display the names or profiles of users who have made significant contributions.</a:t>
              </a:r>
            </a:p>
            <a:p>
              <a:pPr>
                <a:lnSpc>
                  <a:spcPts val="3443"/>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110468" y="-353276"/>
            <a:ext cx="18220935" cy="18220935"/>
          </a:xfrm>
          <a:custGeom>
            <a:avLst/>
            <a:gdLst/>
            <a:ahLst/>
            <a:cxnLst/>
            <a:rect r="r" b="b" t="t" l="l"/>
            <a:pathLst>
              <a:path h="18220935" w="18220935">
                <a:moveTo>
                  <a:pt x="0" y="0"/>
                </a:moveTo>
                <a:lnTo>
                  <a:pt x="18220936" y="0"/>
                </a:lnTo>
                <a:lnTo>
                  <a:pt x="18220936" y="18220935"/>
                </a:lnTo>
                <a:lnTo>
                  <a:pt x="0" y="1822093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2551644" y="1165121"/>
            <a:ext cx="3806163" cy="5355380"/>
          </a:xfrm>
          <a:custGeom>
            <a:avLst/>
            <a:gdLst/>
            <a:ahLst/>
            <a:cxnLst/>
            <a:rect r="r" b="b" t="t" l="l"/>
            <a:pathLst>
              <a:path h="5355380" w="3806163">
                <a:moveTo>
                  <a:pt x="0" y="0"/>
                </a:moveTo>
                <a:lnTo>
                  <a:pt x="3806164" y="0"/>
                </a:lnTo>
                <a:lnTo>
                  <a:pt x="3806164" y="5355380"/>
                </a:lnTo>
                <a:lnTo>
                  <a:pt x="0" y="5355380"/>
                </a:lnTo>
                <a:lnTo>
                  <a:pt x="0" y="0"/>
                </a:lnTo>
                <a:close/>
              </a:path>
            </a:pathLst>
          </a:custGeom>
          <a:blipFill>
            <a:blip r:embed="rId4"/>
            <a:stretch>
              <a:fillRect l="-18840" t="-4503" r="-18840" b="-8416"/>
            </a:stretch>
          </a:blipFill>
        </p:spPr>
      </p:sp>
      <p:sp>
        <p:nvSpPr>
          <p:cNvPr name="Freeform 5" id="5"/>
          <p:cNvSpPr/>
          <p:nvPr/>
        </p:nvSpPr>
        <p:spPr>
          <a:xfrm flipH="false" flipV="false" rot="0">
            <a:off x="12551644" y="7163066"/>
            <a:ext cx="2044205" cy="2320607"/>
          </a:xfrm>
          <a:custGeom>
            <a:avLst/>
            <a:gdLst/>
            <a:ahLst/>
            <a:cxnLst/>
            <a:rect r="r" b="b" t="t" l="l"/>
            <a:pathLst>
              <a:path h="2320607" w="2044205">
                <a:moveTo>
                  <a:pt x="0" y="0"/>
                </a:moveTo>
                <a:lnTo>
                  <a:pt x="2044205" y="0"/>
                </a:lnTo>
                <a:lnTo>
                  <a:pt x="2044205" y="2320607"/>
                </a:lnTo>
                <a:lnTo>
                  <a:pt x="0" y="2320607"/>
                </a:lnTo>
                <a:lnTo>
                  <a:pt x="0" y="0"/>
                </a:lnTo>
                <a:close/>
              </a:path>
            </a:pathLst>
          </a:custGeom>
          <a:blipFill>
            <a:blip r:embed="rId5"/>
            <a:stretch>
              <a:fillRect l="-16215" t="-6010" r="-17689" b="-9089"/>
            </a:stretch>
          </a:blipFill>
        </p:spPr>
      </p:sp>
      <p:sp>
        <p:nvSpPr>
          <p:cNvPr name="TextBox 6" id="6"/>
          <p:cNvSpPr txBox="true"/>
          <p:nvPr/>
        </p:nvSpPr>
        <p:spPr>
          <a:xfrm rot="0">
            <a:off x="7374766" y="285750"/>
            <a:ext cx="4104799"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Bold"/>
              </a:rPr>
              <a:t>Extra Features</a:t>
            </a:r>
          </a:p>
        </p:txBody>
      </p:sp>
      <p:sp>
        <p:nvSpPr>
          <p:cNvPr name="TextBox 7" id="7"/>
          <p:cNvSpPr txBox="true"/>
          <p:nvPr/>
        </p:nvSpPr>
        <p:spPr>
          <a:xfrm rot="0">
            <a:off x="1292155" y="1794340"/>
            <a:ext cx="2944654" cy="733425"/>
          </a:xfrm>
          <a:prstGeom prst="rect">
            <a:avLst/>
          </a:prstGeom>
        </p:spPr>
        <p:txBody>
          <a:bodyPr anchor="t" rtlCol="false" tIns="0" lIns="0" bIns="0" rIns="0">
            <a:spAutoFit/>
          </a:bodyPr>
          <a:lstStyle/>
          <a:p>
            <a:pPr algn="ctr">
              <a:lnSpc>
                <a:spcPts val="4680"/>
              </a:lnSpc>
              <a:spcBef>
                <a:spcPct val="0"/>
              </a:spcBef>
            </a:pPr>
            <a:r>
              <a:rPr lang="en-US" sz="3900">
                <a:solidFill>
                  <a:srgbClr val="FFBD59"/>
                </a:solidFill>
                <a:latin typeface="Mont"/>
              </a:rPr>
              <a:t>Study Timer</a:t>
            </a:r>
          </a:p>
        </p:txBody>
      </p:sp>
      <p:sp>
        <p:nvSpPr>
          <p:cNvPr name="TextBox 8" id="8"/>
          <p:cNvSpPr txBox="true"/>
          <p:nvPr/>
        </p:nvSpPr>
        <p:spPr>
          <a:xfrm rot="0">
            <a:off x="1292155" y="6082351"/>
            <a:ext cx="3042642" cy="733425"/>
          </a:xfrm>
          <a:prstGeom prst="rect">
            <a:avLst/>
          </a:prstGeom>
        </p:spPr>
        <p:txBody>
          <a:bodyPr anchor="t" rtlCol="false" tIns="0" lIns="0" bIns="0" rIns="0">
            <a:spAutoFit/>
          </a:bodyPr>
          <a:lstStyle/>
          <a:p>
            <a:pPr algn="ctr">
              <a:lnSpc>
                <a:spcPts val="4680"/>
              </a:lnSpc>
              <a:spcBef>
                <a:spcPct val="0"/>
              </a:spcBef>
            </a:pPr>
            <a:r>
              <a:rPr lang="en-US" sz="3900">
                <a:solidFill>
                  <a:srgbClr val="FFBD59"/>
                </a:solidFill>
                <a:latin typeface="Mont"/>
              </a:rPr>
              <a:t>Study Music</a:t>
            </a:r>
          </a:p>
        </p:txBody>
      </p:sp>
      <p:sp>
        <p:nvSpPr>
          <p:cNvPr name="TextBox 9" id="9"/>
          <p:cNvSpPr txBox="true"/>
          <p:nvPr/>
        </p:nvSpPr>
        <p:spPr>
          <a:xfrm rot="0">
            <a:off x="962025" y="2565019"/>
            <a:ext cx="10608894" cy="3142218"/>
          </a:xfrm>
          <a:prstGeom prst="rect">
            <a:avLst/>
          </a:prstGeom>
        </p:spPr>
        <p:txBody>
          <a:bodyPr anchor="t" rtlCol="false" tIns="0" lIns="0" bIns="0" rIns="0">
            <a:spAutoFit/>
          </a:bodyPr>
          <a:lstStyle/>
          <a:p>
            <a:pPr marL="597908" indent="-298954" lvl="1">
              <a:lnSpc>
                <a:spcPts val="5289"/>
              </a:lnSpc>
              <a:buFont typeface="Arial"/>
              <a:buChar char="•"/>
            </a:pPr>
            <a:r>
              <a:rPr lang="en-US" sz="2769">
                <a:solidFill>
                  <a:srgbClr val="FFFFFF"/>
                </a:solidFill>
                <a:latin typeface="Garet 2"/>
              </a:rPr>
              <a:t>This section empowers users to contribute their own notes or relevant books to assist fellow students. </a:t>
            </a:r>
          </a:p>
          <a:p>
            <a:pPr marL="597908" indent="-298954" lvl="1">
              <a:lnSpc>
                <a:spcPts val="5289"/>
              </a:lnSpc>
              <a:buFont typeface="Arial"/>
              <a:buChar char="•"/>
            </a:pPr>
            <a:r>
              <a:rPr lang="en-US" sz="2769">
                <a:solidFill>
                  <a:srgbClr val="FFFFFF"/>
                </a:solidFill>
                <a:latin typeface="Garet 2"/>
              </a:rPr>
              <a:t>It encourages collaboration and knowledge sharing within the community.</a:t>
            </a:r>
          </a:p>
          <a:p>
            <a:pPr>
              <a:lnSpc>
                <a:spcPts val="3323"/>
              </a:lnSpc>
            </a:pPr>
          </a:p>
        </p:txBody>
      </p:sp>
      <p:sp>
        <p:nvSpPr>
          <p:cNvPr name="TextBox 10" id="10"/>
          <p:cNvSpPr txBox="true"/>
          <p:nvPr/>
        </p:nvSpPr>
        <p:spPr>
          <a:xfrm rot="0">
            <a:off x="962025" y="6853876"/>
            <a:ext cx="9912287" cy="3142218"/>
          </a:xfrm>
          <a:prstGeom prst="rect">
            <a:avLst/>
          </a:prstGeom>
        </p:spPr>
        <p:txBody>
          <a:bodyPr anchor="t" rtlCol="false" tIns="0" lIns="0" bIns="0" rIns="0">
            <a:spAutoFit/>
          </a:bodyPr>
          <a:lstStyle/>
          <a:p>
            <a:pPr marL="597908" indent="-298954" lvl="1">
              <a:lnSpc>
                <a:spcPts val="5289"/>
              </a:lnSpc>
              <a:buFont typeface="Arial"/>
              <a:buChar char="•"/>
            </a:pPr>
            <a:r>
              <a:rPr lang="en-US" sz="2769">
                <a:solidFill>
                  <a:srgbClr val="FFFFFF"/>
                </a:solidFill>
                <a:latin typeface="Garet 2"/>
              </a:rPr>
              <a:t>The study music feature enhances the learning environment with soothing background music.</a:t>
            </a:r>
          </a:p>
          <a:p>
            <a:pPr marL="597908" indent="-298954" lvl="1">
              <a:lnSpc>
                <a:spcPts val="5289"/>
              </a:lnSpc>
              <a:buFont typeface="Arial"/>
              <a:buChar char="•"/>
            </a:pPr>
            <a:r>
              <a:rPr lang="en-US" sz="2769">
                <a:solidFill>
                  <a:srgbClr val="FFFFFF"/>
                </a:solidFill>
                <a:latin typeface="Garet 2"/>
              </a:rPr>
              <a:t>Users can choose from a selection of study playlists or tracks.</a:t>
            </a:r>
          </a:p>
          <a:p>
            <a:pPr>
              <a:lnSpc>
                <a:spcPts val="332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098096" y="1120548"/>
            <a:ext cx="8045904" cy="8045904"/>
          </a:xfrm>
          <a:custGeom>
            <a:avLst/>
            <a:gdLst/>
            <a:ahLst/>
            <a:cxnLst/>
            <a:rect r="r" b="b" t="t" l="l"/>
            <a:pathLst>
              <a:path h="8045904" w="8045904">
                <a:moveTo>
                  <a:pt x="0" y="0"/>
                </a:moveTo>
                <a:lnTo>
                  <a:pt x="8045904" y="0"/>
                </a:lnTo>
                <a:lnTo>
                  <a:pt x="8045904" y="8045904"/>
                </a:lnTo>
                <a:lnTo>
                  <a:pt x="0" y="8045904"/>
                </a:lnTo>
                <a:lnTo>
                  <a:pt x="0" y="0"/>
                </a:lnTo>
                <a:close/>
              </a:path>
            </a:pathLst>
          </a:custGeom>
          <a:blipFill>
            <a:blip r:embed="rId3"/>
            <a:stretch>
              <a:fillRect l="-38780" t="0" r="-38780" b="0"/>
            </a:stretch>
          </a:blipFill>
          <a:ln cap="rnd">
            <a:noFill/>
            <a:prstDash val="solid"/>
            <a:round/>
          </a:ln>
        </p:spPr>
      </p:sp>
      <p:sp>
        <p:nvSpPr>
          <p:cNvPr name="Freeform 4" id="4"/>
          <p:cNvSpPr/>
          <p:nvPr/>
        </p:nvSpPr>
        <p:spPr>
          <a:xfrm flipH="false" flipV="false" rot="0">
            <a:off x="14120517" y="6613327"/>
            <a:ext cx="5656105" cy="5666599"/>
          </a:xfrm>
          <a:custGeom>
            <a:avLst/>
            <a:gdLst/>
            <a:ahLst/>
            <a:cxnLst/>
            <a:rect r="r" b="b" t="t" l="l"/>
            <a:pathLst>
              <a:path h="5666599" w="5656105">
                <a:moveTo>
                  <a:pt x="0" y="0"/>
                </a:moveTo>
                <a:lnTo>
                  <a:pt x="5656104" y="0"/>
                </a:lnTo>
                <a:lnTo>
                  <a:pt x="5656104" y="5666598"/>
                </a:lnTo>
                <a:lnTo>
                  <a:pt x="0" y="5666598"/>
                </a:lnTo>
                <a:lnTo>
                  <a:pt x="0" y="0"/>
                </a:lnTo>
                <a:close/>
              </a:path>
            </a:pathLst>
          </a:custGeom>
          <a:blipFill>
            <a:blip r:embed="rId4">
              <a:alphaModFix amt="5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778160" y="3360174"/>
            <a:ext cx="8127036" cy="5120573"/>
          </a:xfrm>
          <a:prstGeom prst="rect">
            <a:avLst/>
          </a:prstGeom>
        </p:spPr>
        <p:txBody>
          <a:bodyPr anchor="t" rtlCol="false" tIns="0" lIns="0" bIns="0" rIns="0">
            <a:spAutoFit/>
          </a:bodyPr>
          <a:lstStyle/>
          <a:p>
            <a:pPr marL="491365" indent="-245682" lvl="1">
              <a:lnSpc>
                <a:spcPts val="3436"/>
              </a:lnSpc>
              <a:buFont typeface="Arial"/>
              <a:buChar char="•"/>
            </a:pPr>
            <a:r>
              <a:rPr lang="en-US" sz="2275">
                <a:solidFill>
                  <a:srgbClr val="FFFFFF"/>
                </a:solidFill>
                <a:latin typeface="Garet 1"/>
              </a:rPr>
              <a:t>Diverse audience: College students seeking streamlined access to educational resources.</a:t>
            </a:r>
          </a:p>
          <a:p>
            <a:pPr>
              <a:lnSpc>
                <a:spcPts val="3436"/>
              </a:lnSpc>
            </a:pPr>
          </a:p>
          <a:p>
            <a:pPr marL="491365" indent="-245682" lvl="1">
              <a:lnSpc>
                <a:spcPts val="3436"/>
              </a:lnSpc>
              <a:buFont typeface="Arial"/>
              <a:buChar char="•"/>
            </a:pPr>
            <a:r>
              <a:rPr lang="en-US" sz="2275">
                <a:solidFill>
                  <a:srgbClr val="FFFFFF"/>
                </a:solidFill>
                <a:latin typeface="Garet 1"/>
              </a:rPr>
              <a:t>Efficient, user-friendly platform for subject-specific materials.</a:t>
            </a:r>
          </a:p>
          <a:p>
            <a:pPr>
              <a:lnSpc>
                <a:spcPts val="3436"/>
              </a:lnSpc>
            </a:pPr>
          </a:p>
          <a:p>
            <a:pPr marL="491365" indent="-245682" lvl="1">
              <a:lnSpc>
                <a:spcPts val="3436"/>
              </a:lnSpc>
              <a:buFont typeface="Arial"/>
              <a:buChar char="•"/>
            </a:pPr>
            <a:r>
              <a:rPr lang="en-US" sz="2275">
                <a:solidFill>
                  <a:srgbClr val="FFFFFF"/>
                </a:solidFill>
                <a:latin typeface="Garet 1"/>
              </a:rPr>
              <a:t>Tech-savvy or those seeking a hassle-free learning experience.</a:t>
            </a:r>
          </a:p>
          <a:p>
            <a:pPr>
              <a:lnSpc>
                <a:spcPts val="3436"/>
              </a:lnSpc>
            </a:pPr>
          </a:p>
          <a:p>
            <a:pPr marL="491365" indent="-245682" lvl="1">
              <a:lnSpc>
                <a:spcPts val="3436"/>
              </a:lnSpc>
              <a:buFont typeface="Arial"/>
              <a:buChar char="•"/>
            </a:pPr>
            <a:r>
              <a:rPr lang="en-US" sz="2275">
                <a:solidFill>
                  <a:srgbClr val="FFFFFF"/>
                </a:solidFill>
                <a:latin typeface="Garet 1"/>
              </a:rPr>
              <a:t>Seamless, engaging resource hub tailored to preferences.</a:t>
            </a:r>
          </a:p>
          <a:p>
            <a:pPr marL="0" indent="0" lvl="0">
              <a:lnSpc>
                <a:spcPts val="3436"/>
              </a:lnSpc>
            </a:pPr>
          </a:p>
        </p:txBody>
      </p:sp>
      <p:sp>
        <p:nvSpPr>
          <p:cNvPr name="TextBox 6" id="6"/>
          <p:cNvSpPr txBox="true"/>
          <p:nvPr/>
        </p:nvSpPr>
        <p:spPr>
          <a:xfrm rot="0">
            <a:off x="9778160" y="1670679"/>
            <a:ext cx="8127036" cy="1221105"/>
          </a:xfrm>
          <a:prstGeom prst="rect">
            <a:avLst/>
          </a:prstGeom>
        </p:spPr>
        <p:txBody>
          <a:bodyPr anchor="t" rtlCol="false" tIns="0" lIns="0" bIns="0" rIns="0">
            <a:spAutoFit/>
          </a:bodyPr>
          <a:lstStyle/>
          <a:p>
            <a:pPr algn="ctr" marL="0" indent="0" lvl="0">
              <a:lnSpc>
                <a:spcPts val="7200"/>
              </a:lnSpc>
            </a:pPr>
            <a:r>
              <a:rPr lang="en-US" sz="7200">
                <a:solidFill>
                  <a:srgbClr val="FFBD59"/>
                </a:solidFill>
                <a:latin typeface="Mont Heavy"/>
              </a:rPr>
              <a:t>Target Audience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AutoShape 3" id="3"/>
          <p:cNvSpPr/>
          <p:nvPr/>
        </p:nvSpPr>
        <p:spPr>
          <a:xfrm>
            <a:off x="3725248" y="7579131"/>
            <a:ext cx="10621515" cy="9525"/>
          </a:xfrm>
          <a:prstGeom prst="line">
            <a:avLst/>
          </a:prstGeom>
          <a:ln cap="rnd" w="95250">
            <a:solidFill>
              <a:srgbClr val="FFFFFF"/>
            </a:solidFill>
            <a:prstDash val="sysDot"/>
            <a:headEnd type="none" len="sm" w="sm"/>
            <a:tailEnd type="none" len="sm" w="sm"/>
          </a:ln>
        </p:spPr>
      </p:sp>
      <p:sp>
        <p:nvSpPr>
          <p:cNvPr name="Freeform 4" id="4"/>
          <p:cNvSpPr/>
          <p:nvPr/>
        </p:nvSpPr>
        <p:spPr>
          <a:xfrm flipH="false" flipV="false" rot="0">
            <a:off x="2482266" y="6863754"/>
            <a:ext cx="1242876" cy="1242876"/>
          </a:xfrm>
          <a:custGeom>
            <a:avLst/>
            <a:gdLst/>
            <a:ahLst/>
            <a:cxnLst/>
            <a:rect r="r" b="b" t="t" l="l"/>
            <a:pathLst>
              <a:path h="1242876" w="1242876">
                <a:moveTo>
                  <a:pt x="0" y="0"/>
                </a:moveTo>
                <a:lnTo>
                  <a:pt x="1242876" y="0"/>
                </a:lnTo>
                <a:lnTo>
                  <a:pt x="1242876" y="1242876"/>
                </a:lnTo>
                <a:lnTo>
                  <a:pt x="0" y="1242876"/>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5" id="5"/>
          <p:cNvSpPr/>
          <p:nvPr/>
        </p:nvSpPr>
        <p:spPr>
          <a:xfrm flipH="false" flipV="false" rot="0">
            <a:off x="8522562" y="6910068"/>
            <a:ext cx="1242876" cy="1242876"/>
          </a:xfrm>
          <a:custGeom>
            <a:avLst/>
            <a:gdLst/>
            <a:ahLst/>
            <a:cxnLst/>
            <a:rect r="r" b="b" t="t" l="l"/>
            <a:pathLst>
              <a:path h="1242876" w="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6" id="6"/>
          <p:cNvSpPr/>
          <p:nvPr/>
        </p:nvSpPr>
        <p:spPr>
          <a:xfrm flipH="false" flipV="false" rot="0">
            <a:off x="14346763" y="6967218"/>
            <a:ext cx="1242876" cy="1242876"/>
          </a:xfrm>
          <a:custGeom>
            <a:avLst/>
            <a:gdLst/>
            <a:ahLst/>
            <a:cxnLst/>
            <a:rect r="r" b="b" t="t" l="l"/>
            <a:pathLst>
              <a:path h="1242876" w="1242876">
                <a:moveTo>
                  <a:pt x="0" y="0"/>
                </a:moveTo>
                <a:lnTo>
                  <a:pt x="1242875" y="0"/>
                </a:lnTo>
                <a:lnTo>
                  <a:pt x="1242875"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7" id="7"/>
          <p:cNvSpPr/>
          <p:nvPr/>
        </p:nvSpPr>
        <p:spPr>
          <a:xfrm flipH="false" flipV="false" rot="-3199660">
            <a:off x="12701163" y="-7128419"/>
            <a:ext cx="12294563" cy="12182794"/>
          </a:xfrm>
          <a:custGeom>
            <a:avLst/>
            <a:gdLst/>
            <a:ahLst/>
            <a:cxnLst/>
            <a:rect r="r" b="b" t="t" l="l"/>
            <a:pathLst>
              <a:path h="12182794" w="12294563">
                <a:moveTo>
                  <a:pt x="0" y="0"/>
                </a:moveTo>
                <a:lnTo>
                  <a:pt x="12294563" y="0"/>
                </a:lnTo>
                <a:lnTo>
                  <a:pt x="12294563" y="12182795"/>
                </a:lnTo>
                <a:lnTo>
                  <a:pt x="0" y="12182795"/>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54868" y="4419543"/>
            <a:ext cx="3482557" cy="1357630"/>
          </a:xfrm>
          <a:prstGeom prst="rect">
            <a:avLst/>
          </a:prstGeom>
        </p:spPr>
        <p:txBody>
          <a:bodyPr anchor="t" rtlCol="false" tIns="0" lIns="0" bIns="0" rIns="0">
            <a:spAutoFit/>
          </a:bodyPr>
          <a:lstStyle/>
          <a:p>
            <a:pPr algn="ctr" marL="0" indent="0" lvl="0">
              <a:lnSpc>
                <a:spcPts val="4760"/>
              </a:lnSpc>
            </a:pPr>
            <a:r>
              <a:rPr lang="en-US" sz="4000">
                <a:solidFill>
                  <a:srgbClr val="FFBD59"/>
                </a:solidFill>
                <a:latin typeface="Mont Bold"/>
              </a:rPr>
              <a:t>App Intergration</a:t>
            </a:r>
          </a:p>
        </p:txBody>
      </p:sp>
      <p:sp>
        <p:nvSpPr>
          <p:cNvPr name="TextBox 9" id="9"/>
          <p:cNvSpPr txBox="true"/>
          <p:nvPr/>
        </p:nvSpPr>
        <p:spPr>
          <a:xfrm rot="0">
            <a:off x="3319799" y="1568450"/>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BD59"/>
                </a:solidFill>
                <a:latin typeface="Mont Heavy"/>
              </a:rPr>
              <a:t>Future Roadmap</a:t>
            </a:r>
          </a:p>
        </p:txBody>
      </p:sp>
      <p:sp>
        <p:nvSpPr>
          <p:cNvPr name="TextBox 10" id="10"/>
          <p:cNvSpPr txBox="true"/>
          <p:nvPr/>
        </p:nvSpPr>
        <p:spPr>
          <a:xfrm rot="0">
            <a:off x="7288466" y="4388542"/>
            <a:ext cx="3587414" cy="1357516"/>
          </a:xfrm>
          <a:prstGeom prst="rect">
            <a:avLst/>
          </a:prstGeom>
        </p:spPr>
        <p:txBody>
          <a:bodyPr anchor="t" rtlCol="false" tIns="0" lIns="0" bIns="0" rIns="0">
            <a:spAutoFit/>
          </a:bodyPr>
          <a:lstStyle/>
          <a:p>
            <a:pPr algn="ctr">
              <a:lnSpc>
                <a:spcPts val="4760"/>
              </a:lnSpc>
            </a:pPr>
            <a:r>
              <a:rPr lang="en-US" sz="4000">
                <a:solidFill>
                  <a:srgbClr val="FFBD59"/>
                </a:solidFill>
                <a:latin typeface="Mont Bold"/>
              </a:rPr>
              <a:t>AI</a:t>
            </a:r>
          </a:p>
          <a:p>
            <a:pPr algn="ctr" marL="0" indent="0" lvl="0">
              <a:lnSpc>
                <a:spcPts val="4760"/>
              </a:lnSpc>
            </a:pPr>
            <a:r>
              <a:rPr lang="en-US" sz="4000">
                <a:solidFill>
                  <a:srgbClr val="FFBD59"/>
                </a:solidFill>
                <a:latin typeface="Mont Bold"/>
              </a:rPr>
              <a:t>Enhancement</a:t>
            </a:r>
          </a:p>
        </p:txBody>
      </p:sp>
      <p:sp>
        <p:nvSpPr>
          <p:cNvPr name="TextBox 11" id="11"/>
          <p:cNvSpPr txBox="true"/>
          <p:nvPr/>
        </p:nvSpPr>
        <p:spPr>
          <a:xfrm rot="0">
            <a:off x="13484897" y="4905375"/>
            <a:ext cx="2966607" cy="840739"/>
          </a:xfrm>
          <a:prstGeom prst="rect">
            <a:avLst/>
          </a:prstGeom>
        </p:spPr>
        <p:txBody>
          <a:bodyPr anchor="t" rtlCol="false" tIns="0" lIns="0" bIns="0" rIns="0">
            <a:spAutoFit/>
          </a:bodyPr>
          <a:lstStyle/>
          <a:p>
            <a:pPr algn="ctr" marL="0" indent="0" lvl="0">
              <a:lnSpc>
                <a:spcPts val="5680"/>
              </a:lnSpc>
            </a:pPr>
            <a:r>
              <a:rPr lang="en-US" sz="4000">
                <a:solidFill>
                  <a:srgbClr val="FFBD59"/>
                </a:solidFill>
                <a:latin typeface="Mont Bold"/>
              </a:rPr>
              <a:t>Scalability</a:t>
            </a:r>
          </a:p>
        </p:txBody>
      </p:sp>
      <p:sp>
        <p:nvSpPr>
          <p:cNvPr name="TextBox 12" id="12"/>
          <p:cNvSpPr txBox="true"/>
          <p:nvPr/>
        </p:nvSpPr>
        <p:spPr>
          <a:xfrm rot="0">
            <a:off x="12990369" y="5862357"/>
            <a:ext cx="3955664" cy="465074"/>
          </a:xfrm>
          <a:prstGeom prst="rect">
            <a:avLst/>
          </a:prstGeom>
        </p:spPr>
        <p:txBody>
          <a:bodyPr anchor="t" rtlCol="false" tIns="0" lIns="0" bIns="0" rIns="0">
            <a:spAutoFit/>
          </a:bodyPr>
          <a:lstStyle/>
          <a:p>
            <a:pPr algn="ctr" marL="0" indent="0" lvl="0">
              <a:lnSpc>
                <a:spcPts val="1918"/>
              </a:lnSpc>
            </a:pPr>
            <a:r>
              <a:rPr lang="en-US" sz="1400" spc="113">
                <a:solidFill>
                  <a:srgbClr val="FFFFFF"/>
                </a:solidFill>
                <a:latin typeface="Binate"/>
              </a:rPr>
              <a:t>PREPARE FOR GROWTH TO SUPPORT MORE COLLEGES.</a:t>
            </a:r>
          </a:p>
        </p:txBody>
      </p:sp>
      <p:sp>
        <p:nvSpPr>
          <p:cNvPr name="TextBox 13" id="13"/>
          <p:cNvSpPr txBox="true"/>
          <p:nvPr/>
        </p:nvSpPr>
        <p:spPr>
          <a:xfrm rot="0">
            <a:off x="7104341" y="5862357"/>
            <a:ext cx="3955664" cy="703199"/>
          </a:xfrm>
          <a:prstGeom prst="rect">
            <a:avLst/>
          </a:prstGeom>
        </p:spPr>
        <p:txBody>
          <a:bodyPr anchor="t" rtlCol="false" tIns="0" lIns="0" bIns="0" rIns="0">
            <a:spAutoFit/>
          </a:bodyPr>
          <a:lstStyle/>
          <a:p>
            <a:pPr algn="ctr" marL="0" indent="0" lvl="0">
              <a:lnSpc>
                <a:spcPts val="1918"/>
              </a:lnSpc>
            </a:pPr>
            <a:r>
              <a:rPr lang="en-US" sz="1400" spc="113">
                <a:solidFill>
                  <a:srgbClr val="FFFFFF"/>
                </a:solidFill>
                <a:latin typeface="Binate"/>
              </a:rPr>
              <a:t>DEVELOP INTELLIGENT CHATBOTS TO PROVIDE INSTANT ASSISTANCE AND SUPPORT.</a:t>
            </a:r>
          </a:p>
        </p:txBody>
      </p:sp>
      <p:sp>
        <p:nvSpPr>
          <p:cNvPr name="TextBox 14" id="14"/>
          <p:cNvSpPr txBox="true"/>
          <p:nvPr/>
        </p:nvSpPr>
        <p:spPr>
          <a:xfrm rot="0">
            <a:off x="1218314" y="5862357"/>
            <a:ext cx="3955664" cy="703199"/>
          </a:xfrm>
          <a:prstGeom prst="rect">
            <a:avLst/>
          </a:prstGeom>
        </p:spPr>
        <p:txBody>
          <a:bodyPr anchor="t" rtlCol="false" tIns="0" lIns="0" bIns="0" rIns="0">
            <a:spAutoFit/>
          </a:bodyPr>
          <a:lstStyle/>
          <a:p>
            <a:pPr algn="ctr" marL="0" indent="0" lvl="0">
              <a:lnSpc>
                <a:spcPts val="1918"/>
              </a:lnSpc>
            </a:pPr>
            <a:r>
              <a:rPr lang="en-US" sz="1400" spc="113">
                <a:solidFill>
                  <a:srgbClr val="FFFFFF"/>
                </a:solidFill>
                <a:latin typeface="Binate"/>
              </a:rPr>
              <a:t>FOSTER CROSS-PLATFORM CONVENIENCE AND ACCESSIBILITY FOR STUDENTS ON THE GO.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769283" y="-285966"/>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663165" y="3025878"/>
            <a:ext cx="4353213" cy="5280257"/>
            <a:chOff x="0" y="0"/>
            <a:chExt cx="1157357" cy="1403823"/>
          </a:xfrm>
        </p:grpSpPr>
        <p:sp>
          <p:nvSpPr>
            <p:cNvPr name="Freeform 5" id="5"/>
            <p:cNvSpPr/>
            <p:nvPr/>
          </p:nvSpPr>
          <p:spPr>
            <a:xfrm flipH="false" flipV="false" rot="0">
              <a:off x="0" y="0"/>
              <a:ext cx="1157357" cy="1403823"/>
            </a:xfrm>
            <a:custGeom>
              <a:avLst/>
              <a:gdLst/>
              <a:ahLst/>
              <a:cxnLst/>
              <a:rect r="r" b="b" t="t" l="l"/>
              <a:pathLst>
                <a:path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name="Group 6" id="6"/>
          <p:cNvGrpSpPr>
            <a:grpSpLocks noChangeAspect="true"/>
          </p:cNvGrpSpPr>
          <p:nvPr/>
        </p:nvGrpSpPr>
        <p:grpSpPr>
          <a:xfrm rot="0">
            <a:off x="2994426" y="3693000"/>
            <a:ext cx="1785749" cy="1785742"/>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74874" t="-43971" r="-274102" b="-165065"/>
              </a:stretch>
            </a:blipFill>
          </p:spPr>
        </p:sp>
      </p:grpSp>
      <p:grpSp>
        <p:nvGrpSpPr>
          <p:cNvPr name="Group 8" id="8"/>
          <p:cNvGrpSpPr/>
          <p:nvPr/>
        </p:nvGrpSpPr>
        <p:grpSpPr>
          <a:xfrm rot="0">
            <a:off x="6966197" y="3025878"/>
            <a:ext cx="4353213" cy="5280257"/>
            <a:chOff x="0" y="0"/>
            <a:chExt cx="1157357" cy="1403823"/>
          </a:xfrm>
        </p:grpSpPr>
        <p:sp>
          <p:nvSpPr>
            <p:cNvPr name="Freeform 9" id="9"/>
            <p:cNvSpPr/>
            <p:nvPr/>
          </p:nvSpPr>
          <p:spPr>
            <a:xfrm flipH="false" flipV="false" rot="0">
              <a:off x="0" y="0"/>
              <a:ext cx="1157357" cy="1403823"/>
            </a:xfrm>
            <a:custGeom>
              <a:avLst/>
              <a:gdLst/>
              <a:ahLst/>
              <a:cxnLst/>
              <a:rect r="r" b="b" t="t" l="l"/>
              <a:pathLst>
                <a:path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name="Group 10" id="10"/>
          <p:cNvGrpSpPr>
            <a:grpSpLocks noChangeAspect="true"/>
          </p:cNvGrpSpPr>
          <p:nvPr/>
        </p:nvGrpSpPr>
        <p:grpSpPr>
          <a:xfrm rot="0">
            <a:off x="8297458" y="3693000"/>
            <a:ext cx="1785749" cy="1785742"/>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9673" r="0" b="-19673"/>
              </a:stretch>
            </a:blipFill>
          </p:spPr>
        </p:sp>
      </p:grpSp>
      <p:grpSp>
        <p:nvGrpSpPr>
          <p:cNvPr name="Group 12" id="12"/>
          <p:cNvGrpSpPr/>
          <p:nvPr/>
        </p:nvGrpSpPr>
        <p:grpSpPr>
          <a:xfrm rot="0">
            <a:off x="12271622" y="3025878"/>
            <a:ext cx="4353213" cy="5280257"/>
            <a:chOff x="0" y="0"/>
            <a:chExt cx="1157357" cy="1403823"/>
          </a:xfrm>
        </p:grpSpPr>
        <p:sp>
          <p:nvSpPr>
            <p:cNvPr name="Freeform 13" id="13"/>
            <p:cNvSpPr/>
            <p:nvPr/>
          </p:nvSpPr>
          <p:spPr>
            <a:xfrm flipH="false" flipV="false" rot="0">
              <a:off x="0" y="0"/>
              <a:ext cx="1157357" cy="1403823"/>
            </a:xfrm>
            <a:custGeom>
              <a:avLst/>
              <a:gdLst/>
              <a:ahLst/>
              <a:cxnLst/>
              <a:rect r="r" b="b" t="t" l="l"/>
              <a:pathLst>
                <a:path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name="Group 14" id="14"/>
          <p:cNvGrpSpPr>
            <a:grpSpLocks noChangeAspect="true"/>
          </p:cNvGrpSpPr>
          <p:nvPr/>
        </p:nvGrpSpPr>
        <p:grpSpPr>
          <a:xfrm rot="0">
            <a:off x="13602883" y="3828834"/>
            <a:ext cx="1785749" cy="178574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16" id="16"/>
          <p:cNvSpPr txBox="true"/>
          <p:nvPr/>
        </p:nvSpPr>
        <p:spPr>
          <a:xfrm rot="0">
            <a:off x="3319799" y="876300"/>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BD59"/>
                </a:solidFill>
                <a:latin typeface="Mont Heavy"/>
              </a:rPr>
              <a:t>The Team</a:t>
            </a:r>
          </a:p>
        </p:txBody>
      </p:sp>
      <p:sp>
        <p:nvSpPr>
          <p:cNvPr name="TextBox 17" id="17"/>
          <p:cNvSpPr txBox="true"/>
          <p:nvPr/>
        </p:nvSpPr>
        <p:spPr>
          <a:xfrm rot="0">
            <a:off x="2227399" y="5739369"/>
            <a:ext cx="3310048" cy="1249680"/>
          </a:xfrm>
          <a:prstGeom prst="rect">
            <a:avLst/>
          </a:prstGeom>
        </p:spPr>
        <p:txBody>
          <a:bodyPr anchor="t" rtlCol="false" tIns="0" lIns="0" bIns="0" rIns="0">
            <a:spAutoFit/>
          </a:bodyPr>
          <a:lstStyle/>
          <a:p>
            <a:pPr algn="ctr" marL="0" indent="0" lvl="0">
              <a:lnSpc>
                <a:spcPts val="4200"/>
              </a:lnSpc>
            </a:pPr>
            <a:r>
              <a:rPr lang="en-US" sz="4200">
                <a:solidFill>
                  <a:srgbClr val="FFBD59"/>
                </a:solidFill>
                <a:latin typeface="Mont Bold"/>
              </a:rPr>
              <a:t>Pranjal Naman ,ECE</a:t>
            </a:r>
          </a:p>
        </p:txBody>
      </p:sp>
      <p:sp>
        <p:nvSpPr>
          <p:cNvPr name="TextBox 18" id="18"/>
          <p:cNvSpPr txBox="true"/>
          <p:nvPr/>
        </p:nvSpPr>
        <p:spPr>
          <a:xfrm rot="0">
            <a:off x="7535308" y="5739369"/>
            <a:ext cx="3310048" cy="1249680"/>
          </a:xfrm>
          <a:prstGeom prst="rect">
            <a:avLst/>
          </a:prstGeom>
        </p:spPr>
        <p:txBody>
          <a:bodyPr anchor="t" rtlCol="false" tIns="0" lIns="0" bIns="0" rIns="0">
            <a:spAutoFit/>
          </a:bodyPr>
          <a:lstStyle/>
          <a:p>
            <a:pPr algn="ctr">
              <a:lnSpc>
                <a:spcPts val="4200"/>
              </a:lnSpc>
            </a:pPr>
            <a:r>
              <a:rPr lang="en-US" sz="4200">
                <a:solidFill>
                  <a:srgbClr val="FFBD59"/>
                </a:solidFill>
                <a:latin typeface="Mont Bold"/>
              </a:rPr>
              <a:t>Shayan</a:t>
            </a:r>
          </a:p>
          <a:p>
            <a:pPr algn="ctr" marL="0" indent="0" lvl="0">
              <a:lnSpc>
                <a:spcPts val="4200"/>
              </a:lnSpc>
            </a:pPr>
            <a:r>
              <a:rPr lang="en-US" sz="4200">
                <a:solidFill>
                  <a:srgbClr val="FFBD59"/>
                </a:solidFill>
                <a:latin typeface="Mont Bold"/>
              </a:rPr>
              <a:t>Khan, ECE</a:t>
            </a:r>
          </a:p>
        </p:txBody>
      </p:sp>
      <p:sp>
        <p:nvSpPr>
          <p:cNvPr name="TextBox 19" id="19"/>
          <p:cNvSpPr txBox="true"/>
          <p:nvPr/>
        </p:nvSpPr>
        <p:spPr>
          <a:xfrm rot="0">
            <a:off x="12624715" y="5739369"/>
            <a:ext cx="3647026" cy="1249680"/>
          </a:xfrm>
          <a:prstGeom prst="rect">
            <a:avLst/>
          </a:prstGeom>
        </p:spPr>
        <p:txBody>
          <a:bodyPr anchor="t" rtlCol="false" tIns="0" lIns="0" bIns="0" rIns="0">
            <a:spAutoFit/>
          </a:bodyPr>
          <a:lstStyle/>
          <a:p>
            <a:pPr algn="ctr" marL="0" indent="0" lvl="0">
              <a:lnSpc>
                <a:spcPts val="4200"/>
              </a:lnSpc>
            </a:pPr>
            <a:r>
              <a:rPr lang="en-US" sz="4200">
                <a:solidFill>
                  <a:srgbClr val="FFBD59"/>
                </a:solidFill>
                <a:latin typeface="Mont Bold"/>
              </a:rPr>
              <a:t>Prince Tripathi, ECE</a:t>
            </a:r>
          </a:p>
        </p:txBody>
      </p:sp>
      <p:sp>
        <p:nvSpPr>
          <p:cNvPr name="TextBox 20" id="20"/>
          <p:cNvSpPr txBox="true"/>
          <p:nvPr/>
        </p:nvSpPr>
        <p:spPr>
          <a:xfrm rot="0">
            <a:off x="2353778" y="7168299"/>
            <a:ext cx="3188547" cy="711200"/>
          </a:xfrm>
          <a:prstGeom prst="rect">
            <a:avLst/>
          </a:prstGeom>
        </p:spPr>
        <p:txBody>
          <a:bodyPr anchor="t" rtlCol="false" tIns="0" lIns="0" bIns="0" rIns="0">
            <a:spAutoFit/>
          </a:bodyPr>
          <a:lstStyle/>
          <a:p>
            <a:pPr algn="ctr" marL="0" indent="0" lvl="0">
              <a:lnSpc>
                <a:spcPts val="2800"/>
              </a:lnSpc>
            </a:pPr>
            <a:r>
              <a:rPr lang="en-US" sz="2000" spc="400">
                <a:solidFill>
                  <a:srgbClr val="FFFFFF"/>
                </a:solidFill>
                <a:latin typeface="Intro Rust"/>
              </a:rPr>
              <a:t>LEADER + FRONT END</a:t>
            </a:r>
          </a:p>
        </p:txBody>
      </p:sp>
      <p:sp>
        <p:nvSpPr>
          <p:cNvPr name="TextBox 21" id="21"/>
          <p:cNvSpPr txBox="true"/>
          <p:nvPr/>
        </p:nvSpPr>
        <p:spPr>
          <a:xfrm rot="0">
            <a:off x="7535308" y="7177824"/>
            <a:ext cx="3474519" cy="737235"/>
          </a:xfrm>
          <a:prstGeom prst="rect">
            <a:avLst/>
          </a:prstGeom>
        </p:spPr>
        <p:txBody>
          <a:bodyPr anchor="t" rtlCol="false" tIns="0" lIns="0" bIns="0" rIns="0">
            <a:spAutoFit/>
          </a:bodyPr>
          <a:lstStyle/>
          <a:p>
            <a:pPr algn="ctr" marL="0" indent="0" lvl="0">
              <a:lnSpc>
                <a:spcPts val="2940"/>
              </a:lnSpc>
            </a:pPr>
            <a:r>
              <a:rPr lang="en-US" sz="2100" spc="420">
                <a:solidFill>
                  <a:srgbClr val="FFFFFF"/>
                </a:solidFill>
                <a:latin typeface="Intro Rust"/>
              </a:rPr>
              <a:t>DESIGNER + FRONT END</a:t>
            </a:r>
          </a:p>
        </p:txBody>
      </p:sp>
      <p:sp>
        <p:nvSpPr>
          <p:cNvPr name="TextBox 22" id="22"/>
          <p:cNvSpPr txBox="true"/>
          <p:nvPr/>
        </p:nvSpPr>
        <p:spPr>
          <a:xfrm rot="0">
            <a:off x="13351001" y="7177824"/>
            <a:ext cx="2289512" cy="365760"/>
          </a:xfrm>
          <a:prstGeom prst="rect">
            <a:avLst/>
          </a:prstGeom>
        </p:spPr>
        <p:txBody>
          <a:bodyPr anchor="t" rtlCol="false" tIns="0" lIns="0" bIns="0" rIns="0">
            <a:spAutoFit/>
          </a:bodyPr>
          <a:lstStyle/>
          <a:p>
            <a:pPr algn="ctr" marL="0" indent="0" lvl="0">
              <a:lnSpc>
                <a:spcPts val="2940"/>
              </a:lnSpc>
            </a:pPr>
            <a:r>
              <a:rPr lang="en-US" sz="2100" spc="420">
                <a:solidFill>
                  <a:srgbClr val="FFFFFF"/>
                </a:solidFill>
                <a:latin typeface="Intro Rust"/>
              </a:rPr>
              <a:t>BACKEND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152177" y="2768262"/>
            <a:ext cx="13867858" cy="13867858"/>
          </a:xfrm>
          <a:custGeom>
            <a:avLst/>
            <a:gdLst/>
            <a:ahLst/>
            <a:cxnLst/>
            <a:rect r="r" b="b" t="t" l="l"/>
            <a:pathLst>
              <a:path h="13867858" w="13867858">
                <a:moveTo>
                  <a:pt x="0" y="0"/>
                </a:moveTo>
                <a:lnTo>
                  <a:pt x="13867858" y="0"/>
                </a:lnTo>
                <a:lnTo>
                  <a:pt x="13867858" y="13867857"/>
                </a:lnTo>
                <a:lnTo>
                  <a:pt x="0" y="13867857"/>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900097" y="-3632307"/>
            <a:ext cx="8775807" cy="8775807"/>
          </a:xfrm>
          <a:custGeom>
            <a:avLst/>
            <a:gdLst/>
            <a:ahLst/>
            <a:cxnLst/>
            <a:rect r="r" b="b" t="t" l="l"/>
            <a:pathLst>
              <a:path h="8775807" w="8775807">
                <a:moveTo>
                  <a:pt x="0" y="0"/>
                </a:moveTo>
                <a:lnTo>
                  <a:pt x="8775806" y="0"/>
                </a:lnTo>
                <a:lnTo>
                  <a:pt x="8775806" y="8775807"/>
                </a:lnTo>
                <a:lnTo>
                  <a:pt x="0" y="8775807"/>
                </a:lnTo>
                <a:lnTo>
                  <a:pt x="0" y="0"/>
                </a:lnTo>
                <a:close/>
              </a:path>
            </a:pathLst>
          </a:custGeom>
          <a:blipFill>
            <a:blip r:embed="rId3">
              <a:alphaModFix amt="80000"/>
            </a:blip>
            <a:stretch>
              <a:fillRect l="0" t="0" r="0" b="0"/>
            </a:stretch>
          </a:blipFill>
        </p:spPr>
      </p:sp>
      <p:sp>
        <p:nvSpPr>
          <p:cNvPr name="TextBox 5" id="5"/>
          <p:cNvSpPr txBox="true"/>
          <p:nvPr/>
        </p:nvSpPr>
        <p:spPr>
          <a:xfrm rot="0">
            <a:off x="3937854" y="1219200"/>
            <a:ext cx="10412292" cy="1247773"/>
          </a:xfrm>
          <a:prstGeom prst="rect">
            <a:avLst/>
          </a:prstGeom>
        </p:spPr>
        <p:txBody>
          <a:bodyPr anchor="t" rtlCol="false" tIns="0" lIns="0" bIns="0" rIns="0">
            <a:spAutoFit/>
          </a:bodyPr>
          <a:lstStyle/>
          <a:p>
            <a:pPr marL="0" indent="0" lvl="0">
              <a:lnSpc>
                <a:spcPts val="7499"/>
              </a:lnSpc>
            </a:pPr>
            <a:r>
              <a:rPr lang="en-US" sz="7499">
                <a:solidFill>
                  <a:srgbClr val="FFBD59"/>
                </a:solidFill>
                <a:latin typeface="Mont Heavy"/>
              </a:rPr>
              <a:t>PROBLEM STATMENT</a:t>
            </a:r>
          </a:p>
        </p:txBody>
      </p:sp>
      <p:grpSp>
        <p:nvGrpSpPr>
          <p:cNvPr name="Group 6" id="6"/>
          <p:cNvGrpSpPr/>
          <p:nvPr/>
        </p:nvGrpSpPr>
        <p:grpSpPr>
          <a:xfrm rot="0">
            <a:off x="1011860" y="3165987"/>
            <a:ext cx="16264280" cy="4718203"/>
            <a:chOff x="0" y="0"/>
            <a:chExt cx="21685706" cy="6290937"/>
          </a:xfrm>
        </p:grpSpPr>
        <p:grpSp>
          <p:nvGrpSpPr>
            <p:cNvPr name="Group 7" id="7"/>
            <p:cNvGrpSpPr/>
            <p:nvPr/>
          </p:nvGrpSpPr>
          <p:grpSpPr>
            <a:xfrm rot="0">
              <a:off x="0" y="0"/>
              <a:ext cx="21685706" cy="6290937"/>
              <a:chOff x="0" y="0"/>
              <a:chExt cx="2785697" cy="808120"/>
            </a:xfrm>
          </p:grpSpPr>
          <p:sp>
            <p:nvSpPr>
              <p:cNvPr name="Freeform 8" id="8"/>
              <p:cNvSpPr/>
              <p:nvPr/>
            </p:nvSpPr>
            <p:spPr>
              <a:xfrm flipH="false" flipV="false" rot="0">
                <a:off x="0" y="0"/>
                <a:ext cx="2785697" cy="808120"/>
              </a:xfrm>
              <a:custGeom>
                <a:avLst/>
                <a:gdLst/>
                <a:ahLst/>
                <a:cxnLst/>
                <a:rect r="r" b="b" t="t" l="l"/>
                <a:pathLst>
                  <a:path h="808120" w="2785697">
                    <a:moveTo>
                      <a:pt x="2661237" y="808120"/>
                    </a:moveTo>
                    <a:lnTo>
                      <a:pt x="124460" y="808120"/>
                    </a:lnTo>
                    <a:cubicBezTo>
                      <a:pt x="55880" y="808120"/>
                      <a:pt x="0" y="752240"/>
                      <a:pt x="0" y="683660"/>
                    </a:cubicBezTo>
                    <a:lnTo>
                      <a:pt x="0" y="124460"/>
                    </a:lnTo>
                    <a:cubicBezTo>
                      <a:pt x="0" y="55880"/>
                      <a:pt x="55880" y="0"/>
                      <a:pt x="124460" y="0"/>
                    </a:cubicBezTo>
                    <a:lnTo>
                      <a:pt x="2661237" y="0"/>
                    </a:lnTo>
                    <a:cubicBezTo>
                      <a:pt x="2729817" y="0"/>
                      <a:pt x="2785697" y="55880"/>
                      <a:pt x="2785697" y="124460"/>
                    </a:cubicBezTo>
                    <a:lnTo>
                      <a:pt x="2785697" y="683660"/>
                    </a:lnTo>
                    <a:cubicBezTo>
                      <a:pt x="2785697" y="752240"/>
                      <a:pt x="2729817" y="808120"/>
                      <a:pt x="2661237" y="808120"/>
                    </a:cubicBezTo>
                    <a:close/>
                  </a:path>
                </a:pathLst>
              </a:custGeom>
              <a:solidFill>
                <a:srgbClr val="2E2D2D">
                  <a:alpha val="60000"/>
                </a:srgbClr>
              </a:solidFill>
            </p:spPr>
          </p:sp>
        </p:grpSp>
        <p:sp>
          <p:nvSpPr>
            <p:cNvPr name="TextBox 9" id="9"/>
            <p:cNvSpPr txBox="true"/>
            <p:nvPr/>
          </p:nvSpPr>
          <p:spPr>
            <a:xfrm rot="0">
              <a:off x="979838" y="542011"/>
              <a:ext cx="19726030" cy="5102139"/>
            </a:xfrm>
            <a:prstGeom prst="rect">
              <a:avLst/>
            </a:prstGeom>
          </p:spPr>
          <p:txBody>
            <a:bodyPr anchor="t" rtlCol="false" tIns="0" lIns="0" bIns="0" rIns="0">
              <a:spAutoFit/>
            </a:bodyPr>
            <a:lstStyle/>
            <a:p>
              <a:pPr>
                <a:lnSpc>
                  <a:spcPts val="5168"/>
                </a:lnSpc>
              </a:pPr>
              <a:r>
                <a:rPr lang="en-US" sz="3400">
                  <a:solidFill>
                    <a:srgbClr val="FFFFFF"/>
                  </a:solidFill>
                  <a:latin typeface="Garet 2"/>
                </a:rPr>
                <a:t>We all need different study materials, PYQ’s and academic stuff but usually find it difficult to search over where it could be found. Come up with an innovative solution where we could have a platform </a:t>
              </a:r>
              <a:r>
                <a:rPr lang="en-US" sz="3400">
                  <a:solidFill>
                    <a:srgbClr val="FFBD59"/>
                  </a:solidFill>
                  <a:latin typeface="Garet 2"/>
                </a:rPr>
                <a:t>accessible to anyone anytime</a:t>
              </a:r>
              <a:r>
                <a:rPr lang="en-US" sz="3400">
                  <a:solidFill>
                    <a:srgbClr val="FFFFFF"/>
                  </a:solidFill>
                  <a:latin typeface="Garet 2"/>
                </a:rPr>
                <a:t> where he could get any material in need and if he has some material, he could </a:t>
              </a:r>
              <a:r>
                <a:rPr lang="en-US" sz="3400">
                  <a:solidFill>
                    <a:srgbClr val="FFBD59"/>
                  </a:solidFill>
                  <a:latin typeface="Garet 2"/>
                </a:rPr>
                <a:t>donate it to the admin</a:t>
              </a:r>
              <a:r>
                <a:rPr lang="en-US" sz="3400">
                  <a:solidFill>
                    <a:srgbClr val="FFFFFF"/>
                  </a:solidFill>
                  <a:latin typeface="Garet 2"/>
                </a:rPr>
                <a:t> who can update the materials on that platform.</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045" t="0" r="0" b="-24848"/>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TextBox 4" id="4"/>
          <p:cNvSpPr txBox="true"/>
          <p:nvPr/>
        </p:nvSpPr>
        <p:spPr>
          <a:xfrm rot="0">
            <a:off x="2510202" y="3781434"/>
            <a:ext cx="13267596" cy="2276457"/>
          </a:xfrm>
          <a:prstGeom prst="rect">
            <a:avLst/>
          </a:prstGeom>
        </p:spPr>
        <p:txBody>
          <a:bodyPr anchor="t" rtlCol="false" tIns="0" lIns="0" bIns="0" rIns="0">
            <a:spAutoFit/>
          </a:bodyPr>
          <a:lstStyle/>
          <a:p>
            <a:pPr algn="ctr">
              <a:lnSpc>
                <a:spcPts val="14400"/>
              </a:lnSpc>
            </a:pPr>
            <a:r>
              <a:rPr lang="en-US" sz="12000">
                <a:solidFill>
                  <a:srgbClr val="FFFFFF"/>
                </a:solidFill>
                <a:latin typeface="Mont Heav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152177" y="2768262"/>
            <a:ext cx="13867858" cy="13867858"/>
          </a:xfrm>
          <a:custGeom>
            <a:avLst/>
            <a:gdLst/>
            <a:ahLst/>
            <a:cxnLst/>
            <a:rect r="r" b="b" t="t" l="l"/>
            <a:pathLst>
              <a:path h="13867858" w="13867858">
                <a:moveTo>
                  <a:pt x="0" y="0"/>
                </a:moveTo>
                <a:lnTo>
                  <a:pt x="13867858" y="0"/>
                </a:lnTo>
                <a:lnTo>
                  <a:pt x="13867858" y="13867857"/>
                </a:lnTo>
                <a:lnTo>
                  <a:pt x="0" y="13867857"/>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900097" y="-3632307"/>
            <a:ext cx="8775807" cy="8775807"/>
          </a:xfrm>
          <a:custGeom>
            <a:avLst/>
            <a:gdLst/>
            <a:ahLst/>
            <a:cxnLst/>
            <a:rect r="r" b="b" t="t" l="l"/>
            <a:pathLst>
              <a:path h="8775807" w="8775807">
                <a:moveTo>
                  <a:pt x="0" y="0"/>
                </a:moveTo>
                <a:lnTo>
                  <a:pt x="8775806" y="0"/>
                </a:lnTo>
                <a:lnTo>
                  <a:pt x="8775806" y="8775807"/>
                </a:lnTo>
                <a:lnTo>
                  <a:pt x="0" y="8775807"/>
                </a:lnTo>
                <a:lnTo>
                  <a:pt x="0" y="0"/>
                </a:lnTo>
                <a:close/>
              </a:path>
            </a:pathLst>
          </a:custGeom>
          <a:blipFill>
            <a:blip r:embed="rId3">
              <a:alphaModFix amt="80000"/>
            </a:blip>
            <a:stretch>
              <a:fillRect l="0" t="0" r="0" b="0"/>
            </a:stretch>
          </a:blipFill>
        </p:spPr>
      </p:sp>
      <p:sp>
        <p:nvSpPr>
          <p:cNvPr name="TextBox 5" id="5"/>
          <p:cNvSpPr txBox="true"/>
          <p:nvPr/>
        </p:nvSpPr>
        <p:spPr>
          <a:xfrm rot="0">
            <a:off x="5118319" y="962025"/>
            <a:ext cx="8051363" cy="1247737"/>
          </a:xfrm>
          <a:prstGeom prst="rect">
            <a:avLst/>
          </a:prstGeom>
        </p:spPr>
        <p:txBody>
          <a:bodyPr anchor="t" rtlCol="false" tIns="0" lIns="0" bIns="0" rIns="0">
            <a:spAutoFit/>
          </a:bodyPr>
          <a:lstStyle/>
          <a:p>
            <a:pPr marL="0" indent="0" lvl="0">
              <a:lnSpc>
                <a:spcPts val="7499"/>
              </a:lnSpc>
            </a:pPr>
            <a:r>
              <a:rPr lang="en-US" sz="7499">
                <a:solidFill>
                  <a:srgbClr val="FFBD59"/>
                </a:solidFill>
                <a:latin typeface="Mont Heavy"/>
              </a:rPr>
              <a:t>INTRODUCTION</a:t>
            </a:r>
          </a:p>
        </p:txBody>
      </p:sp>
      <p:grpSp>
        <p:nvGrpSpPr>
          <p:cNvPr name="Group 6" id="6"/>
          <p:cNvGrpSpPr/>
          <p:nvPr/>
        </p:nvGrpSpPr>
        <p:grpSpPr>
          <a:xfrm rot="0">
            <a:off x="1428796" y="3073872"/>
            <a:ext cx="15269445" cy="6045794"/>
            <a:chOff x="0" y="0"/>
            <a:chExt cx="2405391" cy="952392"/>
          </a:xfrm>
        </p:grpSpPr>
        <p:sp>
          <p:nvSpPr>
            <p:cNvPr name="Freeform 7" id="7"/>
            <p:cNvSpPr/>
            <p:nvPr/>
          </p:nvSpPr>
          <p:spPr>
            <a:xfrm flipH="false" flipV="false" rot="0">
              <a:off x="0" y="0"/>
              <a:ext cx="2405392" cy="952392"/>
            </a:xfrm>
            <a:custGeom>
              <a:avLst/>
              <a:gdLst/>
              <a:ahLst/>
              <a:cxnLst/>
              <a:rect r="r" b="b" t="t" l="l"/>
              <a:pathLst>
                <a:path h="952392" w="2405392">
                  <a:moveTo>
                    <a:pt x="2280931" y="952392"/>
                  </a:moveTo>
                  <a:lnTo>
                    <a:pt x="124460" y="952392"/>
                  </a:lnTo>
                  <a:cubicBezTo>
                    <a:pt x="55880" y="952392"/>
                    <a:pt x="0" y="896512"/>
                    <a:pt x="0" y="827932"/>
                  </a:cubicBezTo>
                  <a:lnTo>
                    <a:pt x="0" y="124460"/>
                  </a:lnTo>
                  <a:cubicBezTo>
                    <a:pt x="0" y="55880"/>
                    <a:pt x="55880" y="0"/>
                    <a:pt x="124460" y="0"/>
                  </a:cubicBezTo>
                  <a:lnTo>
                    <a:pt x="2280932" y="0"/>
                  </a:lnTo>
                  <a:cubicBezTo>
                    <a:pt x="2349511" y="0"/>
                    <a:pt x="2405392" y="55880"/>
                    <a:pt x="2405392" y="124460"/>
                  </a:cubicBezTo>
                  <a:lnTo>
                    <a:pt x="2405392" y="827932"/>
                  </a:lnTo>
                  <a:cubicBezTo>
                    <a:pt x="2405392" y="896512"/>
                    <a:pt x="2349511" y="952392"/>
                    <a:pt x="2280932" y="952392"/>
                  </a:cubicBezTo>
                  <a:close/>
                </a:path>
              </a:pathLst>
            </a:custGeom>
            <a:solidFill>
              <a:srgbClr val="2E2D2D">
                <a:alpha val="60000"/>
              </a:srgbClr>
            </a:solidFill>
          </p:spPr>
        </p:sp>
      </p:grpSp>
      <p:sp>
        <p:nvSpPr>
          <p:cNvPr name="TextBox 8" id="8"/>
          <p:cNvSpPr txBox="true"/>
          <p:nvPr/>
        </p:nvSpPr>
        <p:spPr>
          <a:xfrm rot="0">
            <a:off x="2349570" y="3515470"/>
            <a:ext cx="14509635" cy="6095255"/>
          </a:xfrm>
          <a:prstGeom prst="rect">
            <a:avLst/>
          </a:prstGeom>
        </p:spPr>
        <p:txBody>
          <a:bodyPr anchor="t" rtlCol="false" tIns="0" lIns="0" bIns="0" rIns="0">
            <a:spAutoFit/>
          </a:bodyPr>
          <a:lstStyle/>
          <a:p>
            <a:pPr marL="741102" indent="-370551" lvl="1">
              <a:lnSpc>
                <a:spcPts val="6556"/>
              </a:lnSpc>
              <a:buFont typeface="Arial"/>
              <a:buChar char="•"/>
            </a:pPr>
            <a:r>
              <a:rPr lang="en-US" sz="3432">
                <a:solidFill>
                  <a:srgbClr val="FFBD59"/>
                </a:solidFill>
                <a:latin typeface="Garet 2"/>
              </a:rPr>
              <a:t>Stressed</a:t>
            </a:r>
            <a:r>
              <a:rPr lang="en-US" sz="3432">
                <a:solidFill>
                  <a:srgbClr val="FFFFFF"/>
                </a:solidFill>
                <a:latin typeface="Garet 2"/>
              </a:rPr>
              <a:t> Over Semester Exam</a:t>
            </a:r>
          </a:p>
          <a:p>
            <a:pPr marL="741102" indent="-370551" lvl="1">
              <a:lnSpc>
                <a:spcPts val="6556"/>
              </a:lnSpc>
              <a:buFont typeface="Arial"/>
              <a:buChar char="•"/>
            </a:pPr>
            <a:r>
              <a:rPr lang="en-US" sz="3432">
                <a:solidFill>
                  <a:srgbClr val="FFFFFF"/>
                </a:solidFill>
                <a:latin typeface="Garet 2"/>
              </a:rPr>
              <a:t>Hurdles in </a:t>
            </a:r>
            <a:r>
              <a:rPr lang="en-US" sz="3432">
                <a:solidFill>
                  <a:srgbClr val="FFBD59"/>
                </a:solidFill>
                <a:latin typeface="Garet 2"/>
              </a:rPr>
              <a:t>extracurricular activity</a:t>
            </a:r>
            <a:r>
              <a:rPr lang="en-US" sz="3432">
                <a:solidFill>
                  <a:srgbClr val="FFFFFF"/>
                </a:solidFill>
                <a:latin typeface="Garet 2"/>
              </a:rPr>
              <a:t> participation</a:t>
            </a:r>
          </a:p>
          <a:p>
            <a:pPr marL="741102" indent="-370551" lvl="1">
              <a:lnSpc>
                <a:spcPts val="6556"/>
              </a:lnSpc>
              <a:buFont typeface="Arial"/>
              <a:buChar char="•"/>
            </a:pPr>
            <a:r>
              <a:rPr lang="en-US" sz="3432">
                <a:solidFill>
                  <a:srgbClr val="FFFFFF"/>
                </a:solidFill>
                <a:latin typeface="Garet 2"/>
              </a:rPr>
              <a:t>Absence due to </a:t>
            </a:r>
            <a:r>
              <a:rPr lang="en-US" sz="3432">
                <a:solidFill>
                  <a:srgbClr val="FFBD59"/>
                </a:solidFill>
                <a:latin typeface="Garet 2"/>
              </a:rPr>
              <a:t>Medical Reason</a:t>
            </a:r>
          </a:p>
          <a:p>
            <a:pPr marL="741102" indent="-370551" lvl="1">
              <a:lnSpc>
                <a:spcPts val="6556"/>
              </a:lnSpc>
              <a:buFont typeface="Arial"/>
              <a:buChar char="•"/>
            </a:pPr>
            <a:r>
              <a:rPr lang="en-US" sz="3432">
                <a:solidFill>
                  <a:srgbClr val="FFFFFF"/>
                </a:solidFill>
                <a:latin typeface="Garet 2"/>
              </a:rPr>
              <a:t>Certain topics seem </a:t>
            </a:r>
            <a:r>
              <a:rPr lang="en-US" sz="3432">
                <a:solidFill>
                  <a:srgbClr val="FFBD59"/>
                </a:solidFill>
                <a:latin typeface="Garet 2"/>
              </a:rPr>
              <a:t>Difficult</a:t>
            </a:r>
          </a:p>
          <a:p>
            <a:pPr marL="741102" indent="-370551" lvl="1">
              <a:lnSpc>
                <a:spcPts val="6556"/>
              </a:lnSpc>
              <a:buFont typeface="Arial"/>
              <a:buChar char="•"/>
            </a:pPr>
            <a:r>
              <a:rPr lang="en-US" sz="3432">
                <a:solidFill>
                  <a:srgbClr val="FFFFFF"/>
                </a:solidFill>
                <a:latin typeface="Garet 2"/>
              </a:rPr>
              <a:t>Clueless about Teacher </a:t>
            </a:r>
            <a:r>
              <a:rPr lang="en-US" sz="3432">
                <a:solidFill>
                  <a:srgbClr val="FFBD59"/>
                </a:solidFill>
                <a:latin typeface="Garet 2"/>
              </a:rPr>
              <a:t>Preferences and Metrics of Judgement</a:t>
            </a:r>
          </a:p>
          <a:p>
            <a:pPr>
              <a:lnSpc>
                <a:spcPts val="4119"/>
              </a:lnSpc>
            </a:pPr>
          </a:p>
          <a:p>
            <a:pPr>
              <a:lnSpc>
                <a:spcPts val="41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152177" y="2768262"/>
            <a:ext cx="13867858" cy="13867858"/>
          </a:xfrm>
          <a:custGeom>
            <a:avLst/>
            <a:gdLst/>
            <a:ahLst/>
            <a:cxnLst/>
            <a:rect r="r" b="b" t="t" l="l"/>
            <a:pathLst>
              <a:path h="13867858" w="13867858">
                <a:moveTo>
                  <a:pt x="0" y="0"/>
                </a:moveTo>
                <a:lnTo>
                  <a:pt x="13867858" y="0"/>
                </a:lnTo>
                <a:lnTo>
                  <a:pt x="13867858" y="13867857"/>
                </a:lnTo>
                <a:lnTo>
                  <a:pt x="0" y="13867857"/>
                </a:lnTo>
                <a:lnTo>
                  <a:pt x="0" y="0"/>
                </a:lnTo>
                <a:close/>
              </a:path>
            </a:pathLst>
          </a:custGeom>
          <a:blipFill>
            <a:blip r:embed="rId3">
              <a:alphaModFix amt="80000"/>
            </a:blip>
            <a:stretch>
              <a:fillRect l="0" t="0" r="0" b="0"/>
            </a:stretch>
          </a:blipFill>
        </p:spPr>
      </p:sp>
      <p:grpSp>
        <p:nvGrpSpPr>
          <p:cNvPr name="Group 4" id="4"/>
          <p:cNvGrpSpPr/>
          <p:nvPr/>
        </p:nvGrpSpPr>
        <p:grpSpPr>
          <a:xfrm rot="0">
            <a:off x="1028700" y="2040731"/>
            <a:ext cx="5066791" cy="6566117"/>
            <a:chOff x="0" y="0"/>
            <a:chExt cx="829947" cy="1075538"/>
          </a:xfrm>
        </p:grpSpPr>
        <p:sp>
          <p:nvSpPr>
            <p:cNvPr name="Freeform 5" id="5"/>
            <p:cNvSpPr/>
            <p:nvPr/>
          </p:nvSpPr>
          <p:spPr>
            <a:xfrm flipH="false" flipV="false" rot="0">
              <a:off x="0" y="0"/>
              <a:ext cx="829947" cy="1075538"/>
            </a:xfrm>
            <a:custGeom>
              <a:avLst/>
              <a:gdLst/>
              <a:ahLst/>
              <a:cxnLst/>
              <a:rect r="r" b="b" t="t" l="l"/>
              <a:pathLst>
                <a:path h="1075538" w="829947">
                  <a:moveTo>
                    <a:pt x="705487" y="1075538"/>
                  </a:moveTo>
                  <a:lnTo>
                    <a:pt x="124460" y="1075538"/>
                  </a:lnTo>
                  <a:cubicBezTo>
                    <a:pt x="55880" y="1075538"/>
                    <a:pt x="0" y="1019658"/>
                    <a:pt x="0" y="951078"/>
                  </a:cubicBezTo>
                  <a:lnTo>
                    <a:pt x="0" y="124460"/>
                  </a:lnTo>
                  <a:cubicBezTo>
                    <a:pt x="0" y="55880"/>
                    <a:pt x="55880" y="0"/>
                    <a:pt x="124460" y="0"/>
                  </a:cubicBezTo>
                  <a:lnTo>
                    <a:pt x="705487" y="0"/>
                  </a:lnTo>
                  <a:cubicBezTo>
                    <a:pt x="774067" y="0"/>
                    <a:pt x="829947" y="55880"/>
                    <a:pt x="829947" y="124460"/>
                  </a:cubicBezTo>
                  <a:lnTo>
                    <a:pt x="829947" y="951078"/>
                  </a:lnTo>
                  <a:cubicBezTo>
                    <a:pt x="829947" y="1019658"/>
                    <a:pt x="774067" y="1075538"/>
                    <a:pt x="705487" y="1075538"/>
                  </a:cubicBezTo>
                  <a:close/>
                </a:path>
              </a:pathLst>
            </a:custGeom>
            <a:solidFill>
              <a:srgbClr val="2E2D2D">
                <a:alpha val="60000"/>
              </a:srgbClr>
            </a:solidFill>
          </p:spPr>
        </p:sp>
      </p:grpSp>
      <p:sp>
        <p:nvSpPr>
          <p:cNvPr name="Freeform 6" id="6"/>
          <p:cNvSpPr/>
          <p:nvPr/>
        </p:nvSpPr>
        <p:spPr>
          <a:xfrm flipH="false" flipV="false" rot="0">
            <a:off x="2929794" y="2867411"/>
            <a:ext cx="1264602" cy="1264602"/>
          </a:xfrm>
          <a:custGeom>
            <a:avLst/>
            <a:gdLst/>
            <a:ahLst/>
            <a:cxnLst/>
            <a:rect r="r" b="b" t="t" l="l"/>
            <a:pathLst>
              <a:path h="1264602" w="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610604" y="2040731"/>
            <a:ext cx="5066791" cy="6566117"/>
            <a:chOff x="0" y="0"/>
            <a:chExt cx="829947" cy="1075538"/>
          </a:xfrm>
        </p:grpSpPr>
        <p:sp>
          <p:nvSpPr>
            <p:cNvPr name="Freeform 8" id="8"/>
            <p:cNvSpPr/>
            <p:nvPr/>
          </p:nvSpPr>
          <p:spPr>
            <a:xfrm flipH="false" flipV="false" rot="0">
              <a:off x="0" y="0"/>
              <a:ext cx="829947" cy="1075538"/>
            </a:xfrm>
            <a:custGeom>
              <a:avLst/>
              <a:gdLst/>
              <a:ahLst/>
              <a:cxnLst/>
              <a:rect r="r" b="b" t="t" l="l"/>
              <a:pathLst>
                <a:path h="1075538" w="829947">
                  <a:moveTo>
                    <a:pt x="705487" y="1075538"/>
                  </a:moveTo>
                  <a:lnTo>
                    <a:pt x="124460" y="1075538"/>
                  </a:lnTo>
                  <a:cubicBezTo>
                    <a:pt x="55880" y="1075538"/>
                    <a:pt x="0" y="1019658"/>
                    <a:pt x="0" y="951078"/>
                  </a:cubicBezTo>
                  <a:lnTo>
                    <a:pt x="0" y="124460"/>
                  </a:lnTo>
                  <a:cubicBezTo>
                    <a:pt x="0" y="55880"/>
                    <a:pt x="55880" y="0"/>
                    <a:pt x="124460" y="0"/>
                  </a:cubicBezTo>
                  <a:lnTo>
                    <a:pt x="705487" y="0"/>
                  </a:lnTo>
                  <a:cubicBezTo>
                    <a:pt x="774067" y="0"/>
                    <a:pt x="829947" y="55880"/>
                    <a:pt x="829947" y="124460"/>
                  </a:cubicBezTo>
                  <a:lnTo>
                    <a:pt x="829947" y="951078"/>
                  </a:lnTo>
                  <a:cubicBezTo>
                    <a:pt x="829947" y="1019658"/>
                    <a:pt x="774067" y="1075538"/>
                    <a:pt x="705487" y="1075538"/>
                  </a:cubicBezTo>
                  <a:close/>
                </a:path>
              </a:pathLst>
            </a:custGeom>
            <a:solidFill>
              <a:srgbClr val="2E2D2D">
                <a:alpha val="60000"/>
              </a:srgbClr>
            </a:solidFill>
          </p:spPr>
        </p:sp>
      </p:grpSp>
      <p:sp>
        <p:nvSpPr>
          <p:cNvPr name="Freeform 9" id="9"/>
          <p:cNvSpPr/>
          <p:nvPr/>
        </p:nvSpPr>
        <p:spPr>
          <a:xfrm flipH="false" flipV="false" rot="0">
            <a:off x="13900097" y="-3632307"/>
            <a:ext cx="8775807" cy="8775807"/>
          </a:xfrm>
          <a:custGeom>
            <a:avLst/>
            <a:gdLst/>
            <a:ahLst/>
            <a:cxnLst/>
            <a:rect r="r" b="b" t="t" l="l"/>
            <a:pathLst>
              <a:path h="8775807" w="8775807">
                <a:moveTo>
                  <a:pt x="0" y="0"/>
                </a:moveTo>
                <a:lnTo>
                  <a:pt x="8775806" y="0"/>
                </a:lnTo>
                <a:lnTo>
                  <a:pt x="8775806" y="8775807"/>
                </a:lnTo>
                <a:lnTo>
                  <a:pt x="0" y="8775807"/>
                </a:lnTo>
                <a:lnTo>
                  <a:pt x="0" y="0"/>
                </a:lnTo>
                <a:close/>
              </a:path>
            </a:pathLst>
          </a:custGeom>
          <a:blipFill>
            <a:blip r:embed="rId3">
              <a:alphaModFix amt="80000"/>
            </a:blip>
            <a:stretch>
              <a:fillRect l="0" t="0" r="0" b="0"/>
            </a:stretch>
          </a:blipFill>
        </p:spPr>
      </p:sp>
      <p:grpSp>
        <p:nvGrpSpPr>
          <p:cNvPr name="Group 10" id="10"/>
          <p:cNvGrpSpPr/>
          <p:nvPr/>
        </p:nvGrpSpPr>
        <p:grpSpPr>
          <a:xfrm rot="0">
            <a:off x="12192509" y="2040731"/>
            <a:ext cx="5066791" cy="6566117"/>
            <a:chOff x="0" y="0"/>
            <a:chExt cx="829947" cy="1075538"/>
          </a:xfrm>
        </p:grpSpPr>
        <p:sp>
          <p:nvSpPr>
            <p:cNvPr name="Freeform 11" id="11"/>
            <p:cNvSpPr/>
            <p:nvPr/>
          </p:nvSpPr>
          <p:spPr>
            <a:xfrm flipH="false" flipV="false" rot="0">
              <a:off x="0" y="0"/>
              <a:ext cx="829947" cy="1075538"/>
            </a:xfrm>
            <a:custGeom>
              <a:avLst/>
              <a:gdLst/>
              <a:ahLst/>
              <a:cxnLst/>
              <a:rect r="r" b="b" t="t" l="l"/>
              <a:pathLst>
                <a:path h="1075538" w="829947">
                  <a:moveTo>
                    <a:pt x="705487" y="1075538"/>
                  </a:moveTo>
                  <a:lnTo>
                    <a:pt x="124460" y="1075538"/>
                  </a:lnTo>
                  <a:cubicBezTo>
                    <a:pt x="55880" y="1075538"/>
                    <a:pt x="0" y="1019658"/>
                    <a:pt x="0" y="951078"/>
                  </a:cubicBezTo>
                  <a:lnTo>
                    <a:pt x="0" y="124460"/>
                  </a:lnTo>
                  <a:cubicBezTo>
                    <a:pt x="0" y="55880"/>
                    <a:pt x="55880" y="0"/>
                    <a:pt x="124460" y="0"/>
                  </a:cubicBezTo>
                  <a:lnTo>
                    <a:pt x="705487" y="0"/>
                  </a:lnTo>
                  <a:cubicBezTo>
                    <a:pt x="774067" y="0"/>
                    <a:pt x="829947" y="55880"/>
                    <a:pt x="829947" y="124460"/>
                  </a:cubicBezTo>
                  <a:lnTo>
                    <a:pt x="829947" y="951078"/>
                  </a:lnTo>
                  <a:cubicBezTo>
                    <a:pt x="829947" y="1019658"/>
                    <a:pt x="774067" y="1075538"/>
                    <a:pt x="705487" y="1075538"/>
                  </a:cubicBezTo>
                  <a:close/>
                </a:path>
              </a:pathLst>
            </a:custGeom>
            <a:solidFill>
              <a:srgbClr val="2E2D2D">
                <a:alpha val="60000"/>
              </a:srgbClr>
            </a:solidFill>
          </p:spPr>
        </p:sp>
      </p:grpSp>
      <p:sp>
        <p:nvSpPr>
          <p:cNvPr name="Freeform 12" id="12"/>
          <p:cNvSpPr/>
          <p:nvPr/>
        </p:nvSpPr>
        <p:spPr>
          <a:xfrm flipH="false" flipV="false" rot="0">
            <a:off x="8511699" y="2865518"/>
            <a:ext cx="1264602" cy="1264602"/>
          </a:xfrm>
          <a:custGeom>
            <a:avLst/>
            <a:gdLst/>
            <a:ahLst/>
            <a:cxnLst/>
            <a:rect r="r" b="b" t="t" l="l"/>
            <a:pathLst>
              <a:path h="1264602" w="1264602">
                <a:moveTo>
                  <a:pt x="0" y="0"/>
                </a:moveTo>
                <a:lnTo>
                  <a:pt x="1264602" y="0"/>
                </a:lnTo>
                <a:lnTo>
                  <a:pt x="1264602"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093603" y="2867411"/>
            <a:ext cx="1264602" cy="1264602"/>
          </a:xfrm>
          <a:custGeom>
            <a:avLst/>
            <a:gdLst/>
            <a:ahLst/>
            <a:cxnLst/>
            <a:rect r="r" b="b" t="t" l="l"/>
            <a:pathLst>
              <a:path h="1264602" w="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81258" y="4579127"/>
            <a:ext cx="4761676" cy="1085742"/>
          </a:xfrm>
          <a:prstGeom prst="rect">
            <a:avLst/>
          </a:prstGeom>
        </p:spPr>
        <p:txBody>
          <a:bodyPr anchor="t" rtlCol="false" tIns="0" lIns="0" bIns="0" rIns="0">
            <a:spAutoFit/>
          </a:bodyPr>
          <a:lstStyle/>
          <a:p>
            <a:pPr algn="ctr" marL="0" indent="0" lvl="0">
              <a:lnSpc>
                <a:spcPts val="3840"/>
              </a:lnSpc>
            </a:pPr>
            <a:r>
              <a:rPr lang="en-US" sz="3200">
                <a:solidFill>
                  <a:srgbClr val="FFBD59"/>
                </a:solidFill>
                <a:latin typeface="Mont Heavy"/>
              </a:rPr>
              <a:t>LACK OF USER INTERFACE</a:t>
            </a:r>
          </a:p>
        </p:txBody>
      </p:sp>
      <p:sp>
        <p:nvSpPr>
          <p:cNvPr name="TextBox 15" id="15"/>
          <p:cNvSpPr txBox="true"/>
          <p:nvPr/>
        </p:nvSpPr>
        <p:spPr>
          <a:xfrm rot="0">
            <a:off x="1295558" y="6055502"/>
            <a:ext cx="4385053" cy="1980565"/>
          </a:xfrm>
          <a:prstGeom prst="rect">
            <a:avLst/>
          </a:prstGeom>
        </p:spPr>
        <p:txBody>
          <a:bodyPr anchor="t" rtlCol="false" tIns="0" lIns="0" bIns="0" rIns="0">
            <a:spAutoFit/>
          </a:bodyPr>
          <a:lstStyle/>
          <a:p>
            <a:pPr algn="ctr" marL="0" indent="0" lvl="0">
              <a:lnSpc>
                <a:spcPts val="2659"/>
              </a:lnSpc>
            </a:pPr>
            <a:r>
              <a:rPr lang="en-US" sz="1899">
                <a:solidFill>
                  <a:srgbClr val="FFFFFF"/>
                </a:solidFill>
                <a:latin typeface="Garet 2"/>
              </a:rPr>
              <a:t>Taking base of the well known resources at our disposal we have observed the lack of user interface in them resulting in poor user experience and finally into obsolete use.</a:t>
            </a:r>
          </a:p>
        </p:txBody>
      </p:sp>
      <p:sp>
        <p:nvSpPr>
          <p:cNvPr name="TextBox 16" id="16"/>
          <p:cNvSpPr txBox="true"/>
          <p:nvPr/>
        </p:nvSpPr>
        <p:spPr>
          <a:xfrm rot="0">
            <a:off x="6915720" y="4579127"/>
            <a:ext cx="4456560" cy="1085850"/>
          </a:xfrm>
          <a:prstGeom prst="rect">
            <a:avLst/>
          </a:prstGeom>
        </p:spPr>
        <p:txBody>
          <a:bodyPr anchor="t" rtlCol="false" tIns="0" lIns="0" bIns="0" rIns="0">
            <a:spAutoFit/>
          </a:bodyPr>
          <a:lstStyle/>
          <a:p>
            <a:pPr algn="ctr">
              <a:lnSpc>
                <a:spcPts val="3840"/>
              </a:lnSpc>
            </a:pPr>
            <a:r>
              <a:rPr lang="en-US" sz="3200">
                <a:solidFill>
                  <a:srgbClr val="FFBD59"/>
                </a:solidFill>
                <a:latin typeface="Mont Heavy"/>
              </a:rPr>
              <a:t>COHESIVITY </a:t>
            </a:r>
          </a:p>
          <a:p>
            <a:pPr algn="ctr" marL="0" indent="0" lvl="0">
              <a:lnSpc>
                <a:spcPts val="3840"/>
              </a:lnSpc>
            </a:pPr>
            <a:r>
              <a:rPr lang="en-US" sz="3200">
                <a:solidFill>
                  <a:srgbClr val="FFBD59"/>
                </a:solidFill>
                <a:latin typeface="Mont Heavy"/>
              </a:rPr>
              <a:t>ISSUE</a:t>
            </a:r>
          </a:p>
        </p:txBody>
      </p:sp>
      <p:sp>
        <p:nvSpPr>
          <p:cNvPr name="TextBox 17" id="17"/>
          <p:cNvSpPr txBox="true"/>
          <p:nvPr/>
        </p:nvSpPr>
        <p:spPr>
          <a:xfrm rot="0">
            <a:off x="7314491" y="6131140"/>
            <a:ext cx="3659018" cy="432399"/>
          </a:xfrm>
          <a:prstGeom prst="rect">
            <a:avLst/>
          </a:prstGeom>
        </p:spPr>
        <p:txBody>
          <a:bodyPr anchor="t" rtlCol="false" tIns="0" lIns="0" bIns="0" rIns="0">
            <a:spAutoFit/>
          </a:bodyPr>
          <a:lstStyle/>
          <a:p>
            <a:pPr algn="ctr" marL="0" indent="0" lvl="0">
              <a:lnSpc>
                <a:spcPts val="2940"/>
              </a:lnSpc>
            </a:pPr>
          </a:p>
        </p:txBody>
      </p:sp>
      <p:sp>
        <p:nvSpPr>
          <p:cNvPr name="TextBox 18" id="18"/>
          <p:cNvSpPr txBox="true"/>
          <p:nvPr/>
        </p:nvSpPr>
        <p:spPr>
          <a:xfrm rot="0">
            <a:off x="12497624" y="4579127"/>
            <a:ext cx="4456560" cy="1085742"/>
          </a:xfrm>
          <a:prstGeom prst="rect">
            <a:avLst/>
          </a:prstGeom>
        </p:spPr>
        <p:txBody>
          <a:bodyPr anchor="t" rtlCol="false" tIns="0" lIns="0" bIns="0" rIns="0">
            <a:spAutoFit/>
          </a:bodyPr>
          <a:lstStyle/>
          <a:p>
            <a:pPr algn="ctr">
              <a:lnSpc>
                <a:spcPts val="3840"/>
              </a:lnSpc>
            </a:pPr>
            <a:r>
              <a:rPr lang="en-US" sz="3200">
                <a:solidFill>
                  <a:srgbClr val="FFBD59"/>
                </a:solidFill>
                <a:latin typeface="Mont Heavy"/>
              </a:rPr>
              <a:t>INADEQUATE</a:t>
            </a:r>
          </a:p>
          <a:p>
            <a:pPr algn="ctr" marL="0" indent="0" lvl="0">
              <a:lnSpc>
                <a:spcPts val="3840"/>
              </a:lnSpc>
            </a:pPr>
            <a:r>
              <a:rPr lang="en-US" sz="3200">
                <a:solidFill>
                  <a:srgbClr val="FFBD59"/>
                </a:solidFill>
                <a:latin typeface="Mont Heavy"/>
              </a:rPr>
              <a:t>FEATURES </a:t>
            </a:r>
          </a:p>
        </p:txBody>
      </p:sp>
      <p:sp>
        <p:nvSpPr>
          <p:cNvPr name="TextBox 19" id="19"/>
          <p:cNvSpPr txBox="true"/>
          <p:nvPr/>
        </p:nvSpPr>
        <p:spPr>
          <a:xfrm rot="0">
            <a:off x="12487402" y="6055502"/>
            <a:ext cx="4477004" cy="1980565"/>
          </a:xfrm>
          <a:prstGeom prst="rect">
            <a:avLst/>
          </a:prstGeom>
        </p:spPr>
        <p:txBody>
          <a:bodyPr anchor="t" rtlCol="false" tIns="0" lIns="0" bIns="0" rIns="0">
            <a:spAutoFit/>
          </a:bodyPr>
          <a:lstStyle/>
          <a:p>
            <a:pPr algn="ctr" marL="0" indent="0" lvl="0">
              <a:lnSpc>
                <a:spcPts val="2659"/>
              </a:lnSpc>
            </a:pPr>
            <a:r>
              <a:rPr lang="en-US" sz="1899">
                <a:solidFill>
                  <a:srgbClr val="FFFFFF"/>
                </a:solidFill>
                <a:latin typeface="Garet 1"/>
              </a:rPr>
              <a:t>The arrangements present at the students disposal right now are just obsolete storeroom of pdf with no personalization to help student out with how to prepare for the specific subject/semester.</a:t>
            </a:r>
          </a:p>
        </p:txBody>
      </p:sp>
      <p:sp>
        <p:nvSpPr>
          <p:cNvPr name="TextBox 20" id="20"/>
          <p:cNvSpPr txBox="true"/>
          <p:nvPr/>
        </p:nvSpPr>
        <p:spPr>
          <a:xfrm rot="0">
            <a:off x="2790571" y="2936216"/>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1</a:t>
            </a:r>
          </a:p>
        </p:txBody>
      </p:sp>
      <p:sp>
        <p:nvSpPr>
          <p:cNvPr name="TextBox 21" id="21"/>
          <p:cNvSpPr txBox="true"/>
          <p:nvPr/>
        </p:nvSpPr>
        <p:spPr>
          <a:xfrm rot="0">
            <a:off x="8372475" y="2934323"/>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2</a:t>
            </a:r>
          </a:p>
        </p:txBody>
      </p:sp>
      <p:sp>
        <p:nvSpPr>
          <p:cNvPr name="TextBox 22" id="22"/>
          <p:cNvSpPr txBox="true"/>
          <p:nvPr/>
        </p:nvSpPr>
        <p:spPr>
          <a:xfrm rot="0">
            <a:off x="13954379" y="2936216"/>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3</a:t>
            </a:r>
          </a:p>
        </p:txBody>
      </p:sp>
      <p:sp>
        <p:nvSpPr>
          <p:cNvPr name="TextBox 23" id="23"/>
          <p:cNvSpPr txBox="true"/>
          <p:nvPr/>
        </p:nvSpPr>
        <p:spPr>
          <a:xfrm rot="0">
            <a:off x="6835550" y="6055502"/>
            <a:ext cx="4616900" cy="1313815"/>
          </a:xfrm>
          <a:prstGeom prst="rect">
            <a:avLst/>
          </a:prstGeom>
        </p:spPr>
        <p:txBody>
          <a:bodyPr anchor="t" rtlCol="false" tIns="0" lIns="0" bIns="0" rIns="0">
            <a:spAutoFit/>
          </a:bodyPr>
          <a:lstStyle/>
          <a:p>
            <a:pPr algn="ctr" marL="0" indent="0" lvl="0">
              <a:lnSpc>
                <a:spcPts val="2659"/>
              </a:lnSpc>
            </a:pPr>
            <a:r>
              <a:rPr lang="en-US" sz="1899">
                <a:solidFill>
                  <a:srgbClr val="FFFFFF"/>
                </a:solidFill>
                <a:latin typeface="Garet 1"/>
              </a:rPr>
              <a:t>Bombardment with numerous links makes the student puzzled and  confounded in times of examination leading to alot of stess.</a:t>
            </a:r>
          </a:p>
        </p:txBody>
      </p:sp>
      <p:sp>
        <p:nvSpPr>
          <p:cNvPr name="TextBox 24" id="24"/>
          <p:cNvSpPr txBox="true"/>
          <p:nvPr/>
        </p:nvSpPr>
        <p:spPr>
          <a:xfrm rot="0">
            <a:off x="6366626" y="347681"/>
            <a:ext cx="5554748" cy="1247737"/>
          </a:xfrm>
          <a:prstGeom prst="rect">
            <a:avLst/>
          </a:prstGeom>
        </p:spPr>
        <p:txBody>
          <a:bodyPr anchor="t" rtlCol="false" tIns="0" lIns="0" bIns="0" rIns="0">
            <a:spAutoFit/>
          </a:bodyPr>
          <a:lstStyle/>
          <a:p>
            <a:pPr marL="0" indent="0" lvl="0">
              <a:lnSpc>
                <a:spcPts val="7499"/>
              </a:lnSpc>
            </a:pPr>
            <a:r>
              <a:rPr lang="en-US" sz="7499">
                <a:solidFill>
                  <a:srgbClr val="FFBD59"/>
                </a:solidFill>
                <a:latin typeface="Mont Heavy"/>
              </a:rPr>
              <a:t>PROBLEMS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1028700" y="7368939"/>
            <a:ext cx="8708861" cy="2578002"/>
            <a:chOff x="0" y="0"/>
            <a:chExt cx="2230926" cy="660400"/>
          </a:xfrm>
        </p:grpSpPr>
        <p:sp>
          <p:nvSpPr>
            <p:cNvPr name="Freeform 4" id="4"/>
            <p:cNvSpPr/>
            <p:nvPr/>
          </p:nvSpPr>
          <p:spPr>
            <a:xfrm flipH="false" flipV="false" rot="0">
              <a:off x="0" y="0"/>
              <a:ext cx="2230926" cy="660400"/>
            </a:xfrm>
            <a:custGeom>
              <a:avLst/>
              <a:gdLst/>
              <a:ahLst/>
              <a:cxnLst/>
              <a:rect r="r" b="b" t="t" l="l"/>
              <a:pathLst>
                <a:path h="660400" w="2230926">
                  <a:moveTo>
                    <a:pt x="2106466" y="660400"/>
                  </a:moveTo>
                  <a:lnTo>
                    <a:pt x="124460" y="660400"/>
                  </a:lnTo>
                  <a:cubicBezTo>
                    <a:pt x="55880" y="660400"/>
                    <a:pt x="0" y="604520"/>
                    <a:pt x="0" y="535940"/>
                  </a:cubicBezTo>
                  <a:lnTo>
                    <a:pt x="0" y="124460"/>
                  </a:lnTo>
                  <a:cubicBezTo>
                    <a:pt x="0" y="55880"/>
                    <a:pt x="55880" y="0"/>
                    <a:pt x="124460" y="0"/>
                  </a:cubicBezTo>
                  <a:lnTo>
                    <a:pt x="2106466" y="0"/>
                  </a:lnTo>
                  <a:cubicBezTo>
                    <a:pt x="2175046" y="0"/>
                    <a:pt x="2230926" y="55880"/>
                    <a:pt x="2230926" y="124460"/>
                  </a:cubicBezTo>
                  <a:lnTo>
                    <a:pt x="2230926" y="535940"/>
                  </a:lnTo>
                  <a:cubicBezTo>
                    <a:pt x="2230926" y="604520"/>
                    <a:pt x="2175046" y="660400"/>
                    <a:pt x="2106466" y="660400"/>
                  </a:cubicBezTo>
                  <a:close/>
                </a:path>
              </a:pathLst>
            </a:custGeom>
            <a:solidFill>
              <a:srgbClr val="2E2D2D">
                <a:alpha val="60000"/>
              </a:srgbClr>
            </a:solidFill>
          </p:spPr>
        </p:sp>
      </p:grpSp>
      <p:grpSp>
        <p:nvGrpSpPr>
          <p:cNvPr name="Group 5" id="5"/>
          <p:cNvGrpSpPr/>
          <p:nvPr/>
        </p:nvGrpSpPr>
        <p:grpSpPr>
          <a:xfrm rot="0">
            <a:off x="1518911" y="7970514"/>
            <a:ext cx="1543050" cy="1374853"/>
            <a:chOff x="0" y="0"/>
            <a:chExt cx="2057400" cy="1833138"/>
          </a:xfrm>
        </p:grpSpPr>
        <p:sp>
          <p:nvSpPr>
            <p:cNvPr name="Freeform 6" id="6"/>
            <p:cNvSpPr/>
            <p:nvPr/>
          </p:nvSpPr>
          <p:spPr>
            <a:xfrm flipH="false" flipV="false" rot="0">
              <a:off x="110619" y="0"/>
              <a:ext cx="1836162" cy="1833138"/>
            </a:xfrm>
            <a:custGeom>
              <a:avLst/>
              <a:gdLst/>
              <a:ahLst/>
              <a:cxnLst/>
              <a:rect r="r" b="b" t="t" l="l"/>
              <a:pathLst>
                <a:path h="1833138" w="1836162">
                  <a:moveTo>
                    <a:pt x="0" y="0"/>
                  </a:moveTo>
                  <a:lnTo>
                    <a:pt x="1836162" y="0"/>
                  </a:lnTo>
                  <a:lnTo>
                    <a:pt x="1836162" y="1833138"/>
                  </a:lnTo>
                  <a:lnTo>
                    <a:pt x="0" y="1833138"/>
                  </a:lnTo>
                  <a:lnTo>
                    <a:pt x="0" y="0"/>
                  </a:lnTo>
                  <a:close/>
                </a:path>
              </a:pathLst>
            </a:custGeom>
            <a:blipFill>
              <a:blip r:embed="rId3">
                <a:extLst>
                  <a:ext uri="{96DAC541-7B7A-43D3-8B79-37D633B846F1}">
                    <asvg:svgBlip xmlns:asvg="http://schemas.microsoft.com/office/drawing/2016/SVG/main" r:embed="rId4"/>
                  </a:ext>
                </a:extLst>
              </a:blip>
              <a:stretch>
                <a:fillRect l="-24514" t="-24403" r="-23476" b="-23831"/>
              </a:stretch>
            </a:blipFill>
          </p:spPr>
        </p:sp>
        <p:sp>
          <p:nvSpPr>
            <p:cNvPr name="TextBox 7" id="7"/>
            <p:cNvSpPr txBox="true"/>
            <p:nvPr/>
          </p:nvSpPr>
          <p:spPr>
            <a:xfrm rot="0">
              <a:off x="0" y="189282"/>
              <a:ext cx="2057400" cy="1339850"/>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3</a:t>
              </a:r>
            </a:p>
          </p:txBody>
        </p:sp>
      </p:grpSp>
      <p:sp>
        <p:nvSpPr>
          <p:cNvPr name="TextBox 8" id="8"/>
          <p:cNvSpPr txBox="true"/>
          <p:nvPr/>
        </p:nvSpPr>
        <p:spPr>
          <a:xfrm rot="0">
            <a:off x="3198728" y="7711192"/>
            <a:ext cx="6538833" cy="704850"/>
          </a:xfrm>
          <a:prstGeom prst="rect">
            <a:avLst/>
          </a:prstGeom>
        </p:spPr>
        <p:txBody>
          <a:bodyPr anchor="t" rtlCol="false" tIns="0" lIns="0" bIns="0" rIns="0">
            <a:spAutoFit/>
          </a:bodyPr>
          <a:lstStyle/>
          <a:p>
            <a:pPr marL="0" indent="0" lvl="0">
              <a:lnSpc>
                <a:spcPts val="4560"/>
              </a:lnSpc>
            </a:pPr>
            <a:r>
              <a:rPr lang="en-US" sz="3800">
                <a:solidFill>
                  <a:srgbClr val="FFBD59"/>
                </a:solidFill>
                <a:latin typeface="Mont Heavy"/>
              </a:rPr>
              <a:t>Personalized Experience</a:t>
            </a:r>
          </a:p>
        </p:txBody>
      </p:sp>
      <p:sp>
        <p:nvSpPr>
          <p:cNvPr name="TextBox 9" id="9"/>
          <p:cNvSpPr txBox="true"/>
          <p:nvPr/>
        </p:nvSpPr>
        <p:spPr>
          <a:xfrm rot="0">
            <a:off x="3198728" y="8490898"/>
            <a:ext cx="6286616" cy="980440"/>
          </a:xfrm>
          <a:prstGeom prst="rect">
            <a:avLst/>
          </a:prstGeom>
        </p:spPr>
        <p:txBody>
          <a:bodyPr anchor="t" rtlCol="false" tIns="0" lIns="0" bIns="0" rIns="0">
            <a:spAutoFit/>
          </a:bodyPr>
          <a:lstStyle/>
          <a:p>
            <a:pPr marL="0" indent="0" lvl="0">
              <a:lnSpc>
                <a:spcPts val="2660"/>
              </a:lnSpc>
            </a:pPr>
            <a:r>
              <a:rPr lang="en-US" sz="1900">
                <a:solidFill>
                  <a:srgbClr val="FFFFFF"/>
                </a:solidFill>
                <a:latin typeface="Garet 1"/>
              </a:rPr>
              <a:t>Features such as Contribution by users , topper notes, Teacher preferences, and a dedicated playlist feature for understanding subjects.</a:t>
            </a:r>
          </a:p>
        </p:txBody>
      </p:sp>
      <p:grpSp>
        <p:nvGrpSpPr>
          <p:cNvPr name="Group 10" id="10"/>
          <p:cNvGrpSpPr/>
          <p:nvPr/>
        </p:nvGrpSpPr>
        <p:grpSpPr>
          <a:xfrm rot="0">
            <a:off x="1028700" y="1442478"/>
            <a:ext cx="8708861" cy="2578002"/>
            <a:chOff x="0" y="0"/>
            <a:chExt cx="2230926" cy="660400"/>
          </a:xfrm>
        </p:grpSpPr>
        <p:sp>
          <p:nvSpPr>
            <p:cNvPr name="Freeform 11" id="11"/>
            <p:cNvSpPr/>
            <p:nvPr/>
          </p:nvSpPr>
          <p:spPr>
            <a:xfrm flipH="false" flipV="false" rot="0">
              <a:off x="0" y="0"/>
              <a:ext cx="2230926" cy="660400"/>
            </a:xfrm>
            <a:custGeom>
              <a:avLst/>
              <a:gdLst/>
              <a:ahLst/>
              <a:cxnLst/>
              <a:rect r="r" b="b" t="t" l="l"/>
              <a:pathLst>
                <a:path h="660400" w="2230926">
                  <a:moveTo>
                    <a:pt x="2106466" y="660400"/>
                  </a:moveTo>
                  <a:lnTo>
                    <a:pt x="124460" y="660400"/>
                  </a:lnTo>
                  <a:cubicBezTo>
                    <a:pt x="55880" y="660400"/>
                    <a:pt x="0" y="604520"/>
                    <a:pt x="0" y="535940"/>
                  </a:cubicBezTo>
                  <a:lnTo>
                    <a:pt x="0" y="124460"/>
                  </a:lnTo>
                  <a:cubicBezTo>
                    <a:pt x="0" y="55880"/>
                    <a:pt x="55880" y="0"/>
                    <a:pt x="124460" y="0"/>
                  </a:cubicBezTo>
                  <a:lnTo>
                    <a:pt x="2106466" y="0"/>
                  </a:lnTo>
                  <a:cubicBezTo>
                    <a:pt x="2175046" y="0"/>
                    <a:pt x="2230926" y="55880"/>
                    <a:pt x="2230926" y="124460"/>
                  </a:cubicBezTo>
                  <a:lnTo>
                    <a:pt x="2230926" y="535940"/>
                  </a:lnTo>
                  <a:cubicBezTo>
                    <a:pt x="2230926" y="604520"/>
                    <a:pt x="2175046" y="660400"/>
                    <a:pt x="2106466" y="660400"/>
                  </a:cubicBezTo>
                  <a:close/>
                </a:path>
              </a:pathLst>
            </a:custGeom>
            <a:solidFill>
              <a:srgbClr val="2E2D2D">
                <a:alpha val="60000"/>
              </a:srgbClr>
            </a:solidFill>
          </p:spPr>
        </p:sp>
      </p:grpSp>
      <p:sp>
        <p:nvSpPr>
          <p:cNvPr name="TextBox 12" id="12"/>
          <p:cNvSpPr txBox="true"/>
          <p:nvPr/>
        </p:nvSpPr>
        <p:spPr>
          <a:xfrm rot="0">
            <a:off x="3306478" y="1763081"/>
            <a:ext cx="6028082" cy="704850"/>
          </a:xfrm>
          <a:prstGeom prst="rect">
            <a:avLst/>
          </a:prstGeom>
        </p:spPr>
        <p:txBody>
          <a:bodyPr anchor="t" rtlCol="false" tIns="0" lIns="0" bIns="0" rIns="0">
            <a:spAutoFit/>
          </a:bodyPr>
          <a:lstStyle/>
          <a:p>
            <a:pPr marL="0" indent="0" lvl="0">
              <a:lnSpc>
                <a:spcPts val="4560"/>
              </a:lnSpc>
            </a:pPr>
            <a:r>
              <a:rPr lang="en-US" sz="3800">
                <a:solidFill>
                  <a:srgbClr val="FFBD59"/>
                </a:solidFill>
                <a:latin typeface="Mont Heavy"/>
              </a:rPr>
              <a:t>Seamless Interface</a:t>
            </a:r>
          </a:p>
        </p:txBody>
      </p:sp>
      <p:sp>
        <p:nvSpPr>
          <p:cNvPr name="TextBox 13" id="13"/>
          <p:cNvSpPr txBox="true"/>
          <p:nvPr/>
        </p:nvSpPr>
        <p:spPr>
          <a:xfrm rot="0">
            <a:off x="3093953" y="2550582"/>
            <a:ext cx="5837522" cy="1089532"/>
          </a:xfrm>
          <a:prstGeom prst="rect">
            <a:avLst/>
          </a:prstGeom>
        </p:spPr>
        <p:txBody>
          <a:bodyPr anchor="t" rtlCol="false" tIns="0" lIns="0" bIns="0" rIns="0">
            <a:spAutoFit/>
          </a:bodyPr>
          <a:lstStyle/>
          <a:p>
            <a:pPr marL="410214" indent="-205107" lvl="1">
              <a:lnSpc>
                <a:spcPts val="2926"/>
              </a:lnSpc>
              <a:buFont typeface="Arial"/>
              <a:buChar char="•"/>
            </a:pPr>
            <a:r>
              <a:rPr lang="en-US" sz="1900">
                <a:solidFill>
                  <a:srgbClr val="FFFFFF"/>
                </a:solidFill>
                <a:latin typeface="Garet 1"/>
              </a:rPr>
              <a:t>Enhanced Interface with smooth access.</a:t>
            </a:r>
          </a:p>
          <a:p>
            <a:pPr marL="410214" indent="-205107" lvl="1">
              <a:lnSpc>
                <a:spcPts val="2926"/>
              </a:lnSpc>
              <a:buFont typeface="Arial"/>
              <a:buChar char="•"/>
            </a:pPr>
            <a:r>
              <a:rPr lang="en-US" sz="1900">
                <a:solidFill>
                  <a:srgbClr val="FFFFFF"/>
                </a:solidFill>
                <a:latin typeface="Garet 1"/>
              </a:rPr>
              <a:t>Easy and seamless experience through Website.</a:t>
            </a:r>
          </a:p>
        </p:txBody>
      </p:sp>
      <p:grpSp>
        <p:nvGrpSpPr>
          <p:cNvPr name="Group 14" id="14"/>
          <p:cNvGrpSpPr/>
          <p:nvPr/>
        </p:nvGrpSpPr>
        <p:grpSpPr>
          <a:xfrm rot="0">
            <a:off x="1518911" y="2044053"/>
            <a:ext cx="1543050" cy="1374853"/>
            <a:chOff x="0" y="0"/>
            <a:chExt cx="2057400" cy="1833138"/>
          </a:xfrm>
        </p:grpSpPr>
        <p:sp>
          <p:nvSpPr>
            <p:cNvPr name="Freeform 15" id="15"/>
            <p:cNvSpPr/>
            <p:nvPr/>
          </p:nvSpPr>
          <p:spPr>
            <a:xfrm flipH="false" flipV="false" rot="0">
              <a:off x="110619" y="0"/>
              <a:ext cx="1836162" cy="1833138"/>
            </a:xfrm>
            <a:custGeom>
              <a:avLst/>
              <a:gdLst/>
              <a:ahLst/>
              <a:cxnLst/>
              <a:rect r="r" b="b" t="t" l="l"/>
              <a:pathLst>
                <a:path h="1833138" w="1836162">
                  <a:moveTo>
                    <a:pt x="0" y="0"/>
                  </a:moveTo>
                  <a:lnTo>
                    <a:pt x="1836162" y="0"/>
                  </a:lnTo>
                  <a:lnTo>
                    <a:pt x="1836162" y="1833138"/>
                  </a:lnTo>
                  <a:lnTo>
                    <a:pt x="0" y="1833138"/>
                  </a:lnTo>
                  <a:lnTo>
                    <a:pt x="0" y="0"/>
                  </a:lnTo>
                  <a:close/>
                </a:path>
              </a:pathLst>
            </a:custGeom>
            <a:blipFill>
              <a:blip r:embed="rId3">
                <a:extLst>
                  <a:ext uri="{96DAC541-7B7A-43D3-8B79-37D633B846F1}">
                    <asvg:svgBlip xmlns:asvg="http://schemas.microsoft.com/office/drawing/2016/SVG/main" r:embed="rId4"/>
                  </a:ext>
                </a:extLst>
              </a:blip>
              <a:stretch>
                <a:fillRect l="-24514" t="-24403" r="-23476" b="-23831"/>
              </a:stretch>
            </a:blipFill>
          </p:spPr>
        </p:sp>
        <p:sp>
          <p:nvSpPr>
            <p:cNvPr name="TextBox 16" id="16"/>
            <p:cNvSpPr txBox="true"/>
            <p:nvPr/>
          </p:nvSpPr>
          <p:spPr>
            <a:xfrm rot="0">
              <a:off x="0" y="141869"/>
              <a:ext cx="2057400" cy="1339850"/>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1</a:t>
              </a:r>
            </a:p>
          </p:txBody>
        </p:sp>
      </p:grpSp>
      <p:grpSp>
        <p:nvGrpSpPr>
          <p:cNvPr name="Group 17" id="17"/>
          <p:cNvGrpSpPr/>
          <p:nvPr/>
        </p:nvGrpSpPr>
        <p:grpSpPr>
          <a:xfrm rot="0">
            <a:off x="2034209" y="4405709"/>
            <a:ext cx="8777238" cy="2578002"/>
            <a:chOff x="0" y="0"/>
            <a:chExt cx="2248442" cy="660400"/>
          </a:xfrm>
        </p:grpSpPr>
        <p:sp>
          <p:nvSpPr>
            <p:cNvPr name="Freeform 18" id="18"/>
            <p:cNvSpPr/>
            <p:nvPr/>
          </p:nvSpPr>
          <p:spPr>
            <a:xfrm flipH="false" flipV="false" rot="0">
              <a:off x="0" y="0"/>
              <a:ext cx="2248442" cy="660400"/>
            </a:xfrm>
            <a:custGeom>
              <a:avLst/>
              <a:gdLst/>
              <a:ahLst/>
              <a:cxnLst/>
              <a:rect r="r" b="b" t="t" l="l"/>
              <a:pathLst>
                <a:path h="660400" w="2248442">
                  <a:moveTo>
                    <a:pt x="2123982" y="660400"/>
                  </a:moveTo>
                  <a:lnTo>
                    <a:pt x="124460" y="660400"/>
                  </a:lnTo>
                  <a:cubicBezTo>
                    <a:pt x="55880" y="660400"/>
                    <a:pt x="0" y="604520"/>
                    <a:pt x="0" y="535940"/>
                  </a:cubicBezTo>
                  <a:lnTo>
                    <a:pt x="0" y="124460"/>
                  </a:lnTo>
                  <a:cubicBezTo>
                    <a:pt x="0" y="55880"/>
                    <a:pt x="55880" y="0"/>
                    <a:pt x="124460" y="0"/>
                  </a:cubicBezTo>
                  <a:lnTo>
                    <a:pt x="2123982" y="0"/>
                  </a:lnTo>
                  <a:cubicBezTo>
                    <a:pt x="2192562" y="0"/>
                    <a:pt x="2248442" y="55880"/>
                    <a:pt x="2248442" y="124460"/>
                  </a:cubicBezTo>
                  <a:lnTo>
                    <a:pt x="2248442" y="535940"/>
                  </a:lnTo>
                  <a:cubicBezTo>
                    <a:pt x="2248442" y="604520"/>
                    <a:pt x="2192562" y="660400"/>
                    <a:pt x="2123982" y="660400"/>
                  </a:cubicBezTo>
                  <a:close/>
                </a:path>
              </a:pathLst>
            </a:custGeom>
            <a:solidFill>
              <a:srgbClr val="2E2D2D">
                <a:alpha val="60000"/>
              </a:srgbClr>
            </a:solidFill>
          </p:spPr>
        </p:sp>
      </p:grpSp>
      <p:sp>
        <p:nvSpPr>
          <p:cNvPr name="TextBox 19" id="19"/>
          <p:cNvSpPr txBox="true"/>
          <p:nvPr/>
        </p:nvSpPr>
        <p:spPr>
          <a:xfrm rot="0">
            <a:off x="4311987" y="4677150"/>
            <a:ext cx="6499460" cy="704850"/>
          </a:xfrm>
          <a:prstGeom prst="rect">
            <a:avLst/>
          </a:prstGeom>
        </p:spPr>
        <p:txBody>
          <a:bodyPr anchor="t" rtlCol="false" tIns="0" lIns="0" bIns="0" rIns="0">
            <a:spAutoFit/>
          </a:bodyPr>
          <a:lstStyle/>
          <a:p>
            <a:pPr marL="0" indent="0" lvl="0">
              <a:lnSpc>
                <a:spcPts val="4560"/>
              </a:lnSpc>
            </a:pPr>
            <a:r>
              <a:rPr lang="en-US" sz="3800">
                <a:solidFill>
                  <a:srgbClr val="FFBD59"/>
                </a:solidFill>
                <a:latin typeface="Mont Heavy"/>
              </a:rPr>
              <a:t>Centralised Resources</a:t>
            </a:r>
          </a:p>
        </p:txBody>
      </p:sp>
      <p:sp>
        <p:nvSpPr>
          <p:cNvPr name="TextBox 20" id="20"/>
          <p:cNvSpPr txBox="true"/>
          <p:nvPr/>
        </p:nvSpPr>
        <p:spPr>
          <a:xfrm rot="0">
            <a:off x="4162480" y="5437320"/>
            <a:ext cx="6177589" cy="1089532"/>
          </a:xfrm>
          <a:prstGeom prst="rect">
            <a:avLst/>
          </a:prstGeom>
        </p:spPr>
        <p:txBody>
          <a:bodyPr anchor="t" rtlCol="false" tIns="0" lIns="0" bIns="0" rIns="0">
            <a:spAutoFit/>
          </a:bodyPr>
          <a:lstStyle/>
          <a:p>
            <a:pPr marL="410214" indent="-205107" lvl="1">
              <a:lnSpc>
                <a:spcPts val="2926"/>
              </a:lnSpc>
              <a:buFont typeface="Arial"/>
              <a:buChar char="•"/>
            </a:pPr>
            <a:r>
              <a:rPr lang="en-US" sz="1900">
                <a:solidFill>
                  <a:srgbClr val="FFFFFF"/>
                </a:solidFill>
                <a:latin typeface="Garet 1"/>
              </a:rPr>
              <a:t>It is a one stop solution for all the resources. </a:t>
            </a:r>
          </a:p>
          <a:p>
            <a:pPr marL="410214" indent="-205107" lvl="1">
              <a:lnSpc>
                <a:spcPts val="2926"/>
              </a:lnSpc>
              <a:buFont typeface="Arial"/>
              <a:buChar char="•"/>
            </a:pPr>
            <a:r>
              <a:rPr lang="en-US" sz="1900">
                <a:solidFill>
                  <a:srgbClr val="FFFFFF"/>
                </a:solidFill>
                <a:latin typeface="Garet 1"/>
              </a:rPr>
              <a:t>Organised  availabiliy of resources semester and branch wise with regular updation.</a:t>
            </a:r>
          </a:p>
        </p:txBody>
      </p:sp>
      <p:grpSp>
        <p:nvGrpSpPr>
          <p:cNvPr name="Group 21" id="21"/>
          <p:cNvGrpSpPr/>
          <p:nvPr/>
        </p:nvGrpSpPr>
        <p:grpSpPr>
          <a:xfrm rot="0">
            <a:off x="2524420" y="5007283"/>
            <a:ext cx="1543050" cy="1374853"/>
            <a:chOff x="0" y="0"/>
            <a:chExt cx="2057400" cy="1833138"/>
          </a:xfrm>
        </p:grpSpPr>
        <p:sp>
          <p:nvSpPr>
            <p:cNvPr name="Freeform 22" id="22"/>
            <p:cNvSpPr/>
            <p:nvPr/>
          </p:nvSpPr>
          <p:spPr>
            <a:xfrm flipH="false" flipV="false" rot="0">
              <a:off x="110619" y="0"/>
              <a:ext cx="1836162" cy="1833138"/>
            </a:xfrm>
            <a:custGeom>
              <a:avLst/>
              <a:gdLst/>
              <a:ahLst/>
              <a:cxnLst/>
              <a:rect r="r" b="b" t="t" l="l"/>
              <a:pathLst>
                <a:path h="1833138" w="1836162">
                  <a:moveTo>
                    <a:pt x="0" y="0"/>
                  </a:moveTo>
                  <a:lnTo>
                    <a:pt x="1836162" y="0"/>
                  </a:lnTo>
                  <a:lnTo>
                    <a:pt x="1836162" y="1833138"/>
                  </a:lnTo>
                  <a:lnTo>
                    <a:pt x="0" y="1833138"/>
                  </a:lnTo>
                  <a:lnTo>
                    <a:pt x="0" y="0"/>
                  </a:lnTo>
                  <a:close/>
                </a:path>
              </a:pathLst>
            </a:custGeom>
            <a:blipFill>
              <a:blip r:embed="rId3">
                <a:extLst>
                  <a:ext uri="{96DAC541-7B7A-43D3-8B79-37D633B846F1}">
                    <asvg:svgBlip xmlns:asvg="http://schemas.microsoft.com/office/drawing/2016/SVG/main" r:embed="rId4"/>
                  </a:ext>
                </a:extLst>
              </a:blip>
              <a:stretch>
                <a:fillRect l="-24514" t="-24403" r="-23476" b="-23831"/>
              </a:stretch>
            </a:blipFill>
          </p:spPr>
        </p:sp>
        <p:sp>
          <p:nvSpPr>
            <p:cNvPr name="TextBox 23" id="23"/>
            <p:cNvSpPr txBox="true"/>
            <p:nvPr/>
          </p:nvSpPr>
          <p:spPr>
            <a:xfrm rot="0">
              <a:off x="0" y="189282"/>
              <a:ext cx="2057400" cy="1339850"/>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2</a:t>
              </a:r>
            </a:p>
          </p:txBody>
        </p:sp>
      </p:grpSp>
      <p:grpSp>
        <p:nvGrpSpPr>
          <p:cNvPr name="Group 24" id="24"/>
          <p:cNvGrpSpPr>
            <a:grpSpLocks noChangeAspect="true"/>
          </p:cNvGrpSpPr>
          <p:nvPr/>
        </p:nvGrpSpPr>
        <p:grpSpPr>
          <a:xfrm rot="0">
            <a:off x="12812030" y="1786799"/>
            <a:ext cx="3950034" cy="7815822"/>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90070" t="-21663" r="-28835" b="-35399"/>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4" id="34"/>
          <p:cNvSpPr txBox="true"/>
          <p:nvPr/>
        </p:nvSpPr>
        <p:spPr>
          <a:xfrm rot="0">
            <a:off x="5728574" y="210579"/>
            <a:ext cx="6830852" cy="1089024"/>
          </a:xfrm>
          <a:prstGeom prst="rect">
            <a:avLst/>
          </a:prstGeom>
        </p:spPr>
        <p:txBody>
          <a:bodyPr anchor="t" rtlCol="false" tIns="0" lIns="0" bIns="0" rIns="0">
            <a:spAutoFit/>
          </a:bodyPr>
          <a:lstStyle/>
          <a:p>
            <a:pPr algn="ctr" marL="0" indent="0" lvl="0">
              <a:lnSpc>
                <a:spcPts val="6499"/>
              </a:lnSpc>
            </a:pPr>
            <a:r>
              <a:rPr lang="en-US" sz="6499">
                <a:solidFill>
                  <a:srgbClr val="FFBD59"/>
                </a:solidFill>
                <a:latin typeface="Mont Heavy"/>
              </a:rPr>
              <a:t>SOLUTION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2983154">
            <a:off x="-1830086" y="5680708"/>
            <a:ext cx="9169399" cy="5054631"/>
          </a:xfrm>
          <a:custGeom>
            <a:avLst/>
            <a:gdLst/>
            <a:ahLst/>
            <a:cxnLst/>
            <a:rect r="r" b="b" t="t" l="l"/>
            <a:pathLst>
              <a:path h="5054631" w="9169399">
                <a:moveTo>
                  <a:pt x="0" y="0"/>
                </a:moveTo>
                <a:lnTo>
                  <a:pt x="9169399" y="0"/>
                </a:lnTo>
                <a:lnTo>
                  <a:pt x="9169399" y="5054631"/>
                </a:lnTo>
                <a:lnTo>
                  <a:pt x="0" y="5054631"/>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7941" y="1028700"/>
            <a:ext cx="15312118" cy="8229600"/>
          </a:xfrm>
          <a:custGeom>
            <a:avLst/>
            <a:gdLst/>
            <a:ahLst/>
            <a:cxnLst/>
            <a:rect r="r" b="b" t="t" l="l"/>
            <a:pathLst>
              <a:path h="8229600" w="15312118">
                <a:moveTo>
                  <a:pt x="0" y="0"/>
                </a:moveTo>
                <a:lnTo>
                  <a:pt x="15312118" y="0"/>
                </a:lnTo>
                <a:lnTo>
                  <a:pt x="15312118" y="8229600"/>
                </a:lnTo>
                <a:lnTo>
                  <a:pt x="0" y="8229600"/>
                </a:lnTo>
                <a:lnTo>
                  <a:pt x="0" y="0"/>
                </a:lnTo>
                <a:close/>
              </a:path>
            </a:pathLst>
          </a:custGeom>
          <a:blipFill>
            <a:blip r:embed="rId5">
              <a:alphaModFix amt="40000"/>
            </a:blip>
            <a:stretch>
              <a:fillRect l="-19295" t="0" r="-14650" b="0"/>
            </a:stretch>
          </a:blipFill>
        </p:spPr>
      </p:sp>
      <p:sp>
        <p:nvSpPr>
          <p:cNvPr name="TextBox 5" id="5"/>
          <p:cNvSpPr txBox="true"/>
          <p:nvPr/>
        </p:nvSpPr>
        <p:spPr>
          <a:xfrm rot="0">
            <a:off x="2935708" y="3985780"/>
            <a:ext cx="4711120" cy="2964299"/>
          </a:xfrm>
          <a:prstGeom prst="rect">
            <a:avLst/>
          </a:prstGeom>
        </p:spPr>
        <p:txBody>
          <a:bodyPr anchor="t" rtlCol="false" tIns="0" lIns="0" bIns="0" rIns="0">
            <a:spAutoFit/>
          </a:bodyPr>
          <a:lstStyle/>
          <a:p>
            <a:pPr marL="0" indent="0" lvl="0">
              <a:lnSpc>
                <a:spcPts val="17599"/>
              </a:lnSpc>
            </a:pPr>
            <a:r>
              <a:rPr lang="en-US" sz="17599">
                <a:solidFill>
                  <a:srgbClr val="FFBD59"/>
                </a:solidFill>
                <a:latin typeface="Mont Heavy"/>
              </a:rPr>
              <a:t>USP</a:t>
            </a:r>
          </a:p>
        </p:txBody>
      </p:sp>
      <p:sp>
        <p:nvSpPr>
          <p:cNvPr name="TextBox 6" id="6"/>
          <p:cNvSpPr txBox="true"/>
          <p:nvPr/>
        </p:nvSpPr>
        <p:spPr>
          <a:xfrm rot="0">
            <a:off x="9940939" y="5069272"/>
            <a:ext cx="6205666" cy="907214"/>
          </a:xfrm>
          <a:prstGeom prst="rect">
            <a:avLst/>
          </a:prstGeom>
        </p:spPr>
        <p:txBody>
          <a:bodyPr anchor="t" rtlCol="false" tIns="0" lIns="0" bIns="0" rIns="0">
            <a:spAutoFit/>
          </a:bodyPr>
          <a:lstStyle/>
          <a:p>
            <a:pPr>
              <a:lnSpc>
                <a:spcPts val="3639"/>
              </a:lnSpc>
            </a:pPr>
            <a:r>
              <a:rPr lang="en-US" sz="2799">
                <a:solidFill>
                  <a:srgbClr val="FFFFFF"/>
                </a:solidFill>
                <a:latin typeface="Garet 1 Bold"/>
              </a:rPr>
              <a:t>Open Source Contribution + Acknowlegment</a:t>
            </a:r>
          </a:p>
        </p:txBody>
      </p:sp>
      <p:sp>
        <p:nvSpPr>
          <p:cNvPr name="TextBox 7" id="7"/>
          <p:cNvSpPr txBox="true"/>
          <p:nvPr/>
        </p:nvSpPr>
        <p:spPr>
          <a:xfrm rot="0">
            <a:off x="9917027" y="1314573"/>
            <a:ext cx="3542729" cy="450215"/>
          </a:xfrm>
          <a:prstGeom prst="rect">
            <a:avLst/>
          </a:prstGeom>
        </p:spPr>
        <p:txBody>
          <a:bodyPr anchor="t" rtlCol="false" tIns="0" lIns="0" bIns="0" rIns="0">
            <a:spAutoFit/>
          </a:bodyPr>
          <a:lstStyle/>
          <a:p>
            <a:pPr>
              <a:lnSpc>
                <a:spcPts val="3639"/>
              </a:lnSpc>
            </a:pPr>
            <a:r>
              <a:rPr lang="en-US" sz="2799">
                <a:solidFill>
                  <a:srgbClr val="FFFFFF"/>
                </a:solidFill>
                <a:latin typeface="Garet 1 Bold"/>
              </a:rPr>
              <a:t>Topper Notes</a:t>
            </a:r>
          </a:p>
        </p:txBody>
      </p:sp>
      <p:sp>
        <p:nvSpPr>
          <p:cNvPr name="AutoShape 8" id="8"/>
          <p:cNvSpPr/>
          <p:nvPr/>
        </p:nvSpPr>
        <p:spPr>
          <a:xfrm>
            <a:off x="9137072" y="2291276"/>
            <a:ext cx="25003" cy="5925326"/>
          </a:xfrm>
          <a:prstGeom prst="line">
            <a:avLst/>
          </a:prstGeom>
          <a:ln cap="rnd" w="76200">
            <a:solidFill>
              <a:srgbClr val="FFFFFF"/>
            </a:solidFill>
            <a:prstDash val="sysDot"/>
            <a:headEnd type="none" len="sm" w="sm"/>
            <a:tailEnd type="none" len="sm" w="sm"/>
          </a:ln>
        </p:spPr>
      </p:sp>
      <p:sp>
        <p:nvSpPr>
          <p:cNvPr name="Freeform 9" id="9"/>
          <p:cNvSpPr/>
          <p:nvPr/>
        </p:nvSpPr>
        <p:spPr>
          <a:xfrm flipH="false" flipV="false" rot="0">
            <a:off x="8676104" y="3201887"/>
            <a:ext cx="948128" cy="948128"/>
          </a:xfrm>
          <a:custGeom>
            <a:avLst/>
            <a:gdLst/>
            <a:ahLst/>
            <a:cxnLst/>
            <a:rect r="r" b="b" t="t" l="l"/>
            <a:pathLst>
              <a:path h="948128" w="948128">
                <a:moveTo>
                  <a:pt x="0" y="0"/>
                </a:moveTo>
                <a:lnTo>
                  <a:pt x="948129" y="0"/>
                </a:lnTo>
                <a:lnTo>
                  <a:pt x="948129" y="948128"/>
                </a:lnTo>
                <a:lnTo>
                  <a:pt x="0" y="948128"/>
                </a:lnTo>
                <a:lnTo>
                  <a:pt x="0" y="0"/>
                </a:lnTo>
                <a:close/>
              </a:path>
            </a:pathLst>
          </a:custGeom>
          <a:blipFill>
            <a:blip r:embed="rId6">
              <a:extLst>
                <a:ext uri="{96DAC541-7B7A-43D3-8B79-37D633B846F1}">
                  <asvg:svgBlip xmlns:asvg="http://schemas.microsoft.com/office/drawing/2016/SVG/main" r:embed="rId7"/>
                </a:ext>
              </a:extLst>
            </a:blip>
            <a:stretch>
              <a:fillRect l="-25606" t="-26363" r="-27121" b="-26363"/>
            </a:stretch>
          </a:blipFill>
        </p:spPr>
      </p:sp>
      <p:sp>
        <p:nvSpPr>
          <p:cNvPr name="Freeform 10" id="10"/>
          <p:cNvSpPr/>
          <p:nvPr/>
        </p:nvSpPr>
        <p:spPr>
          <a:xfrm flipH="false" flipV="false" rot="0">
            <a:off x="8726110" y="5099230"/>
            <a:ext cx="948128" cy="948128"/>
          </a:xfrm>
          <a:custGeom>
            <a:avLst/>
            <a:gdLst/>
            <a:ahLst/>
            <a:cxnLst/>
            <a:rect r="r" b="b" t="t" l="l"/>
            <a:pathLst>
              <a:path h="948128" w="948128">
                <a:moveTo>
                  <a:pt x="0" y="0"/>
                </a:moveTo>
                <a:lnTo>
                  <a:pt x="948129" y="0"/>
                </a:lnTo>
                <a:lnTo>
                  <a:pt x="948129" y="948129"/>
                </a:lnTo>
                <a:lnTo>
                  <a:pt x="0" y="948129"/>
                </a:lnTo>
                <a:lnTo>
                  <a:pt x="0" y="0"/>
                </a:lnTo>
                <a:close/>
              </a:path>
            </a:pathLst>
          </a:custGeom>
          <a:blipFill>
            <a:blip r:embed="rId6">
              <a:extLst>
                <a:ext uri="{96DAC541-7B7A-43D3-8B79-37D633B846F1}">
                  <asvg:svgBlip xmlns:asvg="http://schemas.microsoft.com/office/drawing/2016/SVG/main" r:embed="rId7"/>
                </a:ext>
              </a:extLst>
            </a:blip>
            <a:stretch>
              <a:fillRect l="-25606" t="-26363" r="-27121" b="-26363"/>
            </a:stretch>
          </a:blipFill>
        </p:spPr>
      </p:sp>
      <p:sp>
        <p:nvSpPr>
          <p:cNvPr name="Freeform 11" id="11"/>
          <p:cNvSpPr/>
          <p:nvPr/>
        </p:nvSpPr>
        <p:spPr>
          <a:xfrm flipH="false" flipV="false" rot="0">
            <a:off x="8676104" y="7592519"/>
            <a:ext cx="948128" cy="948128"/>
          </a:xfrm>
          <a:custGeom>
            <a:avLst/>
            <a:gdLst/>
            <a:ahLst/>
            <a:cxnLst/>
            <a:rect r="r" b="b" t="t" l="l"/>
            <a:pathLst>
              <a:path h="948128" w="948128">
                <a:moveTo>
                  <a:pt x="0" y="0"/>
                </a:moveTo>
                <a:lnTo>
                  <a:pt x="948129" y="0"/>
                </a:lnTo>
                <a:lnTo>
                  <a:pt x="948129" y="948129"/>
                </a:lnTo>
                <a:lnTo>
                  <a:pt x="0" y="948129"/>
                </a:lnTo>
                <a:lnTo>
                  <a:pt x="0" y="0"/>
                </a:lnTo>
                <a:close/>
              </a:path>
            </a:pathLst>
          </a:custGeom>
          <a:blipFill>
            <a:blip r:embed="rId6">
              <a:extLst>
                <a:ext uri="{96DAC541-7B7A-43D3-8B79-37D633B846F1}">
                  <asvg:svgBlip xmlns:asvg="http://schemas.microsoft.com/office/drawing/2016/SVG/main" r:embed="rId7"/>
                </a:ext>
              </a:extLst>
            </a:blip>
            <a:stretch>
              <a:fillRect l="-25606" t="-26363" r="-27121" b="-26363"/>
            </a:stretch>
          </a:blipFill>
        </p:spPr>
      </p:sp>
      <p:sp>
        <p:nvSpPr>
          <p:cNvPr name="Freeform 12" id="12"/>
          <p:cNvSpPr/>
          <p:nvPr/>
        </p:nvSpPr>
        <p:spPr>
          <a:xfrm flipH="false" flipV="false" rot="0">
            <a:off x="8663008" y="1343148"/>
            <a:ext cx="948128" cy="948128"/>
          </a:xfrm>
          <a:custGeom>
            <a:avLst/>
            <a:gdLst/>
            <a:ahLst/>
            <a:cxnLst/>
            <a:rect r="r" b="b" t="t" l="l"/>
            <a:pathLst>
              <a:path h="948128" w="948128">
                <a:moveTo>
                  <a:pt x="0" y="0"/>
                </a:moveTo>
                <a:lnTo>
                  <a:pt x="948128" y="0"/>
                </a:lnTo>
                <a:lnTo>
                  <a:pt x="948128" y="948128"/>
                </a:lnTo>
                <a:lnTo>
                  <a:pt x="0" y="948128"/>
                </a:lnTo>
                <a:lnTo>
                  <a:pt x="0" y="0"/>
                </a:lnTo>
                <a:close/>
              </a:path>
            </a:pathLst>
          </a:custGeom>
          <a:blipFill>
            <a:blip r:embed="rId6">
              <a:extLst>
                <a:ext uri="{96DAC541-7B7A-43D3-8B79-37D633B846F1}">
                  <asvg:svgBlip xmlns:asvg="http://schemas.microsoft.com/office/drawing/2016/SVG/main" r:embed="rId7"/>
                </a:ext>
              </a:extLst>
            </a:blip>
            <a:stretch>
              <a:fillRect l="-25606" t="-26363" r="-27121" b="-26363"/>
            </a:stretch>
          </a:blipFill>
        </p:spPr>
      </p:sp>
      <p:sp>
        <p:nvSpPr>
          <p:cNvPr name="TextBox 13" id="13"/>
          <p:cNvSpPr txBox="true"/>
          <p:nvPr/>
        </p:nvSpPr>
        <p:spPr>
          <a:xfrm rot="0">
            <a:off x="9940939" y="7597318"/>
            <a:ext cx="6069677" cy="450215"/>
          </a:xfrm>
          <a:prstGeom prst="rect">
            <a:avLst/>
          </a:prstGeom>
        </p:spPr>
        <p:txBody>
          <a:bodyPr anchor="t" rtlCol="false" tIns="0" lIns="0" bIns="0" rIns="0">
            <a:spAutoFit/>
          </a:bodyPr>
          <a:lstStyle/>
          <a:p>
            <a:pPr>
              <a:lnSpc>
                <a:spcPts val="3639"/>
              </a:lnSpc>
            </a:pPr>
            <a:r>
              <a:rPr lang="en-US" sz="2799">
                <a:solidFill>
                  <a:srgbClr val="FFFFFF"/>
                </a:solidFill>
                <a:latin typeface="Garet 1 Bold"/>
              </a:rPr>
              <a:t>Playlist + Embedded PDF Reader</a:t>
            </a:r>
          </a:p>
        </p:txBody>
      </p:sp>
      <p:sp>
        <p:nvSpPr>
          <p:cNvPr name="TextBox 14" id="14"/>
          <p:cNvSpPr txBox="true"/>
          <p:nvPr/>
        </p:nvSpPr>
        <p:spPr>
          <a:xfrm rot="0">
            <a:off x="9917027" y="3213086"/>
            <a:ext cx="4235800" cy="450115"/>
          </a:xfrm>
          <a:prstGeom prst="rect">
            <a:avLst/>
          </a:prstGeom>
        </p:spPr>
        <p:txBody>
          <a:bodyPr anchor="t" rtlCol="false" tIns="0" lIns="0" bIns="0" rIns="0">
            <a:spAutoFit/>
          </a:bodyPr>
          <a:lstStyle/>
          <a:p>
            <a:pPr>
              <a:lnSpc>
                <a:spcPts val="3639"/>
              </a:lnSpc>
            </a:pPr>
            <a:r>
              <a:rPr lang="en-US" sz="2799">
                <a:solidFill>
                  <a:srgbClr val="FFFFFF"/>
                </a:solidFill>
                <a:latin typeface="Garet 1 Bold"/>
              </a:rPr>
              <a:t>Teacher Preference</a:t>
            </a:r>
          </a:p>
        </p:txBody>
      </p:sp>
      <p:sp>
        <p:nvSpPr>
          <p:cNvPr name="TextBox 15" id="15"/>
          <p:cNvSpPr txBox="true"/>
          <p:nvPr/>
        </p:nvSpPr>
        <p:spPr>
          <a:xfrm rot="0">
            <a:off x="9940939" y="3710825"/>
            <a:ext cx="6629404" cy="1083310"/>
          </a:xfrm>
          <a:prstGeom prst="rect">
            <a:avLst/>
          </a:prstGeom>
        </p:spPr>
        <p:txBody>
          <a:bodyPr anchor="t" rtlCol="false" tIns="0" lIns="0" bIns="0" rIns="0">
            <a:spAutoFit/>
          </a:bodyPr>
          <a:lstStyle/>
          <a:p>
            <a:pPr marL="0" indent="0" lvl="0">
              <a:lnSpc>
                <a:spcPts val="2239"/>
              </a:lnSpc>
            </a:pPr>
            <a:r>
              <a:rPr lang="en-US" sz="1599">
                <a:solidFill>
                  <a:srgbClr val="FFFFFF"/>
                </a:solidFill>
                <a:latin typeface="Garet 1"/>
              </a:rPr>
              <a:t>We look towards including data representing the preferences of teacher on which book they refer ,what topics they target in exams ,and the difficulty of their set paper + their attendace criterions.</a:t>
            </a:r>
          </a:p>
        </p:txBody>
      </p:sp>
      <p:sp>
        <p:nvSpPr>
          <p:cNvPr name="TextBox 16" id="16"/>
          <p:cNvSpPr txBox="true"/>
          <p:nvPr/>
        </p:nvSpPr>
        <p:spPr>
          <a:xfrm rot="0">
            <a:off x="9940939" y="6033636"/>
            <a:ext cx="6629404" cy="1359535"/>
          </a:xfrm>
          <a:prstGeom prst="rect">
            <a:avLst/>
          </a:prstGeom>
        </p:spPr>
        <p:txBody>
          <a:bodyPr anchor="t" rtlCol="false" tIns="0" lIns="0" bIns="0" rIns="0">
            <a:spAutoFit/>
          </a:bodyPr>
          <a:lstStyle/>
          <a:p>
            <a:pPr marL="0" indent="0" lvl="0">
              <a:lnSpc>
                <a:spcPts val="2239"/>
              </a:lnSpc>
            </a:pPr>
            <a:r>
              <a:rPr lang="en-US" sz="1599">
                <a:solidFill>
                  <a:srgbClr val="FFFFFF"/>
                </a:solidFill>
                <a:latin typeface="Garet 1"/>
              </a:rPr>
              <a:t>We provide a contibution features to user where they can provide their own notes ,information on teacher preference and thier take on which youtube playlist to follow for a particular subject along with a shoutout to weekly and top contributors.</a:t>
            </a:r>
          </a:p>
        </p:txBody>
      </p:sp>
      <p:sp>
        <p:nvSpPr>
          <p:cNvPr name="TextBox 17" id="17"/>
          <p:cNvSpPr txBox="true"/>
          <p:nvPr/>
        </p:nvSpPr>
        <p:spPr>
          <a:xfrm rot="0">
            <a:off x="9936077" y="8095159"/>
            <a:ext cx="6682992" cy="807085"/>
          </a:xfrm>
          <a:prstGeom prst="rect">
            <a:avLst/>
          </a:prstGeom>
        </p:spPr>
        <p:txBody>
          <a:bodyPr anchor="t" rtlCol="false" tIns="0" lIns="0" bIns="0" rIns="0">
            <a:spAutoFit/>
          </a:bodyPr>
          <a:lstStyle/>
          <a:p>
            <a:pPr marL="0" indent="0" lvl="0">
              <a:lnSpc>
                <a:spcPts val="2239"/>
              </a:lnSpc>
            </a:pPr>
            <a:r>
              <a:rPr lang="en-US" sz="1599">
                <a:solidFill>
                  <a:srgbClr val="FFFFFF"/>
                </a:solidFill>
                <a:latin typeface="Garet 1"/>
              </a:rPr>
              <a:t>Dedicated YT playlist to ace each subject in MSE and ESE along with crystal clear view of the subject + embedded pdf viewer for hassle free experience for the user</a:t>
            </a:r>
          </a:p>
        </p:txBody>
      </p:sp>
      <p:sp>
        <p:nvSpPr>
          <p:cNvPr name="TextBox 18" id="18"/>
          <p:cNvSpPr txBox="true"/>
          <p:nvPr/>
        </p:nvSpPr>
        <p:spPr>
          <a:xfrm rot="0">
            <a:off x="9940939" y="1819138"/>
            <a:ext cx="6610354" cy="1083310"/>
          </a:xfrm>
          <a:prstGeom prst="rect">
            <a:avLst/>
          </a:prstGeom>
        </p:spPr>
        <p:txBody>
          <a:bodyPr anchor="t" rtlCol="false" tIns="0" lIns="0" bIns="0" rIns="0">
            <a:spAutoFit/>
          </a:bodyPr>
          <a:lstStyle/>
          <a:p>
            <a:pPr marL="0" indent="0" lvl="0">
              <a:lnSpc>
                <a:spcPts val="2239"/>
              </a:lnSpc>
            </a:pPr>
            <a:r>
              <a:rPr lang="en-US" sz="1599">
                <a:solidFill>
                  <a:srgbClr val="FFFFFF"/>
                </a:solidFill>
                <a:latin typeface="Garet 1"/>
              </a:rPr>
              <a:t>Toppers notes are the most handy thing to crack any exam ,we plan to include toppers notes for each semester ,so the students have a guide towards cent percent.Along with the reference for lab manuals too.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185454" y="-12965379"/>
            <a:ext cx="13867858" cy="13867858"/>
          </a:xfrm>
          <a:custGeom>
            <a:avLst/>
            <a:gdLst/>
            <a:ahLst/>
            <a:cxnLst/>
            <a:rect r="r" b="b" t="t" l="l"/>
            <a:pathLst>
              <a:path h="13867858" w="13867858">
                <a:moveTo>
                  <a:pt x="0" y="0"/>
                </a:moveTo>
                <a:lnTo>
                  <a:pt x="13867858" y="0"/>
                </a:lnTo>
                <a:lnTo>
                  <a:pt x="13867858" y="13867857"/>
                </a:lnTo>
                <a:lnTo>
                  <a:pt x="0" y="13867857"/>
                </a:lnTo>
                <a:lnTo>
                  <a:pt x="0" y="0"/>
                </a:lnTo>
                <a:close/>
              </a:path>
            </a:pathLst>
          </a:custGeom>
          <a:blipFill>
            <a:blip r:embed="rId3">
              <a:alphaModFix amt="80000"/>
            </a:blip>
            <a:stretch>
              <a:fillRect l="0" t="0" r="0" b="0"/>
            </a:stretch>
          </a:blipFill>
        </p:spPr>
      </p:sp>
      <p:grpSp>
        <p:nvGrpSpPr>
          <p:cNvPr name="Group 4" id="4"/>
          <p:cNvGrpSpPr/>
          <p:nvPr/>
        </p:nvGrpSpPr>
        <p:grpSpPr>
          <a:xfrm rot="0">
            <a:off x="2585409" y="1707624"/>
            <a:ext cx="3779236" cy="3672147"/>
            <a:chOff x="0" y="0"/>
            <a:chExt cx="5038981" cy="4896196"/>
          </a:xfrm>
        </p:grpSpPr>
        <p:grpSp>
          <p:nvGrpSpPr>
            <p:cNvPr name="Group 5" id="5"/>
            <p:cNvGrpSpPr/>
            <p:nvPr/>
          </p:nvGrpSpPr>
          <p:grpSpPr>
            <a:xfrm rot="0">
              <a:off x="0" y="0"/>
              <a:ext cx="5038981" cy="4896196"/>
              <a:chOff x="0" y="0"/>
              <a:chExt cx="1106903" cy="1075538"/>
            </a:xfrm>
          </p:grpSpPr>
          <p:sp>
            <p:nvSpPr>
              <p:cNvPr name="Freeform 6" id="6"/>
              <p:cNvSpPr/>
              <p:nvPr/>
            </p:nvSpPr>
            <p:spPr>
              <a:xfrm flipH="false" flipV="false" rot="0">
                <a:off x="0" y="0"/>
                <a:ext cx="1106904" cy="1075538"/>
              </a:xfrm>
              <a:custGeom>
                <a:avLst/>
                <a:gdLst/>
                <a:ahLst/>
                <a:cxnLst/>
                <a:rect r="r" b="b" t="t" l="l"/>
                <a:pathLst>
                  <a:path h="1075538" w="1106904">
                    <a:moveTo>
                      <a:pt x="982443" y="1075538"/>
                    </a:moveTo>
                    <a:lnTo>
                      <a:pt x="124460" y="1075538"/>
                    </a:lnTo>
                    <a:cubicBezTo>
                      <a:pt x="55880" y="1075538"/>
                      <a:pt x="0" y="1019658"/>
                      <a:pt x="0" y="951078"/>
                    </a:cubicBezTo>
                    <a:lnTo>
                      <a:pt x="0" y="124460"/>
                    </a:lnTo>
                    <a:cubicBezTo>
                      <a:pt x="0" y="55880"/>
                      <a:pt x="55880" y="0"/>
                      <a:pt x="124460" y="0"/>
                    </a:cubicBezTo>
                    <a:lnTo>
                      <a:pt x="982444" y="0"/>
                    </a:lnTo>
                    <a:cubicBezTo>
                      <a:pt x="1051023" y="0"/>
                      <a:pt x="1106904" y="55880"/>
                      <a:pt x="1106904" y="124460"/>
                    </a:cubicBezTo>
                    <a:lnTo>
                      <a:pt x="1106904" y="951078"/>
                    </a:lnTo>
                    <a:cubicBezTo>
                      <a:pt x="1106904" y="1019658"/>
                      <a:pt x="1051023" y="1075538"/>
                      <a:pt x="982444" y="1075538"/>
                    </a:cubicBezTo>
                    <a:close/>
                  </a:path>
                </a:pathLst>
              </a:custGeom>
              <a:solidFill>
                <a:srgbClr val="2E2D2D">
                  <a:alpha val="60000"/>
                </a:srgbClr>
              </a:solidFill>
            </p:spPr>
          </p:sp>
        </p:grpSp>
        <p:sp>
          <p:nvSpPr>
            <p:cNvPr name="Freeform 7" id="7"/>
            <p:cNvSpPr/>
            <p:nvPr/>
          </p:nvSpPr>
          <p:spPr>
            <a:xfrm flipH="false" flipV="false" rot="0">
              <a:off x="1206013" y="867631"/>
              <a:ext cx="2626954" cy="2359650"/>
            </a:xfrm>
            <a:custGeom>
              <a:avLst/>
              <a:gdLst/>
              <a:ahLst/>
              <a:cxnLst/>
              <a:rect r="r" b="b" t="t" l="l"/>
              <a:pathLst>
                <a:path h="2359650" w="2626954">
                  <a:moveTo>
                    <a:pt x="0" y="0"/>
                  </a:moveTo>
                  <a:lnTo>
                    <a:pt x="2626955" y="0"/>
                  </a:lnTo>
                  <a:lnTo>
                    <a:pt x="2626955" y="2359650"/>
                  </a:lnTo>
                  <a:lnTo>
                    <a:pt x="0" y="2359650"/>
                  </a:lnTo>
                  <a:lnTo>
                    <a:pt x="0" y="0"/>
                  </a:lnTo>
                  <a:close/>
                </a:path>
              </a:pathLst>
            </a:custGeom>
            <a:blipFill>
              <a:blip r:embed="rId4"/>
              <a:stretch>
                <a:fillRect l="0" t="0" r="0" b="0"/>
              </a:stretch>
            </a:blipFill>
          </p:spPr>
        </p:sp>
        <p:sp>
          <p:nvSpPr>
            <p:cNvPr name="TextBox 8" id="8"/>
            <p:cNvSpPr txBox="true"/>
            <p:nvPr/>
          </p:nvSpPr>
          <p:spPr>
            <a:xfrm rot="0">
              <a:off x="134039" y="3572858"/>
              <a:ext cx="4770903" cy="848979"/>
            </a:xfrm>
            <a:prstGeom prst="rect">
              <a:avLst/>
            </a:prstGeom>
          </p:spPr>
          <p:txBody>
            <a:bodyPr anchor="t" rtlCol="false" tIns="0" lIns="0" bIns="0" rIns="0">
              <a:spAutoFit/>
            </a:bodyPr>
            <a:lstStyle/>
            <a:p>
              <a:pPr algn="ctr" marL="0" indent="0" lvl="0">
                <a:lnSpc>
                  <a:spcPts val="4298"/>
                </a:lnSpc>
              </a:pPr>
              <a:r>
                <a:rPr lang="en-US" sz="3582">
                  <a:solidFill>
                    <a:srgbClr val="FFBD59"/>
                  </a:solidFill>
                  <a:latin typeface="Mont Heavy"/>
                </a:rPr>
                <a:t>REACT JS</a:t>
              </a:r>
            </a:p>
          </p:txBody>
        </p:sp>
      </p:grpSp>
      <p:grpSp>
        <p:nvGrpSpPr>
          <p:cNvPr name="Group 9" id="9"/>
          <p:cNvGrpSpPr/>
          <p:nvPr/>
        </p:nvGrpSpPr>
        <p:grpSpPr>
          <a:xfrm rot="0">
            <a:off x="7034521" y="1707624"/>
            <a:ext cx="3779236" cy="3672147"/>
            <a:chOff x="0" y="0"/>
            <a:chExt cx="5038981" cy="4896196"/>
          </a:xfrm>
        </p:grpSpPr>
        <p:grpSp>
          <p:nvGrpSpPr>
            <p:cNvPr name="Group 10" id="10"/>
            <p:cNvGrpSpPr/>
            <p:nvPr/>
          </p:nvGrpSpPr>
          <p:grpSpPr>
            <a:xfrm rot="0">
              <a:off x="0" y="0"/>
              <a:ext cx="5038981" cy="4896196"/>
              <a:chOff x="0" y="0"/>
              <a:chExt cx="1106903" cy="1075538"/>
            </a:xfrm>
          </p:grpSpPr>
          <p:sp>
            <p:nvSpPr>
              <p:cNvPr name="Freeform 11" id="11"/>
              <p:cNvSpPr/>
              <p:nvPr/>
            </p:nvSpPr>
            <p:spPr>
              <a:xfrm flipH="false" flipV="false" rot="0">
                <a:off x="0" y="0"/>
                <a:ext cx="1106904" cy="1075538"/>
              </a:xfrm>
              <a:custGeom>
                <a:avLst/>
                <a:gdLst/>
                <a:ahLst/>
                <a:cxnLst/>
                <a:rect r="r" b="b" t="t" l="l"/>
                <a:pathLst>
                  <a:path h="1075538" w="1106904">
                    <a:moveTo>
                      <a:pt x="982443" y="1075538"/>
                    </a:moveTo>
                    <a:lnTo>
                      <a:pt x="124460" y="1075538"/>
                    </a:lnTo>
                    <a:cubicBezTo>
                      <a:pt x="55880" y="1075538"/>
                      <a:pt x="0" y="1019658"/>
                      <a:pt x="0" y="951078"/>
                    </a:cubicBezTo>
                    <a:lnTo>
                      <a:pt x="0" y="124460"/>
                    </a:lnTo>
                    <a:cubicBezTo>
                      <a:pt x="0" y="55880"/>
                      <a:pt x="55880" y="0"/>
                      <a:pt x="124460" y="0"/>
                    </a:cubicBezTo>
                    <a:lnTo>
                      <a:pt x="982444" y="0"/>
                    </a:lnTo>
                    <a:cubicBezTo>
                      <a:pt x="1051023" y="0"/>
                      <a:pt x="1106904" y="55880"/>
                      <a:pt x="1106904" y="124460"/>
                    </a:cubicBezTo>
                    <a:lnTo>
                      <a:pt x="1106904" y="951078"/>
                    </a:lnTo>
                    <a:cubicBezTo>
                      <a:pt x="1106904" y="1019658"/>
                      <a:pt x="1051023" y="1075538"/>
                      <a:pt x="982444" y="1075538"/>
                    </a:cubicBezTo>
                    <a:close/>
                  </a:path>
                </a:pathLst>
              </a:custGeom>
              <a:solidFill>
                <a:srgbClr val="2E2D2D">
                  <a:alpha val="60000"/>
                </a:srgbClr>
              </a:solidFill>
            </p:spPr>
          </p:sp>
        </p:grpSp>
        <p:sp>
          <p:nvSpPr>
            <p:cNvPr name="Freeform 12" id="12"/>
            <p:cNvSpPr/>
            <p:nvPr/>
          </p:nvSpPr>
          <p:spPr>
            <a:xfrm flipH="false" flipV="false" rot="0">
              <a:off x="1016951" y="1131494"/>
              <a:ext cx="3005080" cy="1796005"/>
            </a:xfrm>
            <a:custGeom>
              <a:avLst/>
              <a:gdLst/>
              <a:ahLst/>
              <a:cxnLst/>
              <a:rect r="r" b="b" t="t" l="l"/>
              <a:pathLst>
                <a:path h="1796005" w="3005080">
                  <a:moveTo>
                    <a:pt x="0" y="0"/>
                  </a:moveTo>
                  <a:lnTo>
                    <a:pt x="3005079" y="0"/>
                  </a:lnTo>
                  <a:lnTo>
                    <a:pt x="3005079" y="1796005"/>
                  </a:lnTo>
                  <a:lnTo>
                    <a:pt x="0" y="1796005"/>
                  </a:lnTo>
                  <a:lnTo>
                    <a:pt x="0" y="0"/>
                  </a:lnTo>
                  <a:close/>
                </a:path>
              </a:pathLst>
            </a:custGeom>
            <a:blipFill>
              <a:blip r:embed="rId5"/>
              <a:stretch>
                <a:fillRect l="0" t="0" r="0" b="0"/>
              </a:stretch>
            </a:blipFill>
          </p:spPr>
        </p:sp>
        <p:sp>
          <p:nvSpPr>
            <p:cNvPr name="TextBox 13" id="13"/>
            <p:cNvSpPr txBox="true"/>
            <p:nvPr/>
          </p:nvSpPr>
          <p:spPr>
            <a:xfrm rot="0">
              <a:off x="134039" y="3572858"/>
              <a:ext cx="4770903" cy="848979"/>
            </a:xfrm>
            <a:prstGeom prst="rect">
              <a:avLst/>
            </a:prstGeom>
          </p:spPr>
          <p:txBody>
            <a:bodyPr anchor="t" rtlCol="false" tIns="0" lIns="0" bIns="0" rIns="0">
              <a:spAutoFit/>
            </a:bodyPr>
            <a:lstStyle/>
            <a:p>
              <a:pPr algn="ctr" marL="0" indent="0" lvl="0">
                <a:lnSpc>
                  <a:spcPts val="4298"/>
                </a:lnSpc>
              </a:pPr>
              <a:r>
                <a:rPr lang="en-US" sz="3582">
                  <a:solidFill>
                    <a:srgbClr val="FFBD59"/>
                  </a:solidFill>
                  <a:latin typeface="Mont Heavy"/>
                </a:rPr>
                <a:t>TAILWIND</a:t>
              </a:r>
            </a:p>
          </p:txBody>
        </p:sp>
      </p:grpSp>
      <p:grpSp>
        <p:nvGrpSpPr>
          <p:cNvPr name="Group 14" id="14"/>
          <p:cNvGrpSpPr/>
          <p:nvPr/>
        </p:nvGrpSpPr>
        <p:grpSpPr>
          <a:xfrm rot="0">
            <a:off x="11480507" y="1707624"/>
            <a:ext cx="3779236" cy="3672099"/>
            <a:chOff x="0" y="0"/>
            <a:chExt cx="5038981" cy="4896132"/>
          </a:xfrm>
        </p:grpSpPr>
        <p:grpSp>
          <p:nvGrpSpPr>
            <p:cNvPr name="Group 15" id="15"/>
            <p:cNvGrpSpPr/>
            <p:nvPr/>
          </p:nvGrpSpPr>
          <p:grpSpPr>
            <a:xfrm rot="0">
              <a:off x="0" y="0"/>
              <a:ext cx="5038981" cy="4896132"/>
              <a:chOff x="0" y="0"/>
              <a:chExt cx="1106903" cy="1075524"/>
            </a:xfrm>
          </p:grpSpPr>
          <p:sp>
            <p:nvSpPr>
              <p:cNvPr name="Freeform 16" id="16"/>
              <p:cNvSpPr/>
              <p:nvPr/>
            </p:nvSpPr>
            <p:spPr>
              <a:xfrm flipH="false" flipV="false" rot="0">
                <a:off x="0" y="0"/>
                <a:ext cx="1106904" cy="1075524"/>
              </a:xfrm>
              <a:custGeom>
                <a:avLst/>
                <a:gdLst/>
                <a:ahLst/>
                <a:cxnLst/>
                <a:rect r="r" b="b" t="t" l="l"/>
                <a:pathLst>
                  <a:path h="1075524" w="1106904">
                    <a:moveTo>
                      <a:pt x="982443" y="1075524"/>
                    </a:moveTo>
                    <a:lnTo>
                      <a:pt x="124460" y="1075524"/>
                    </a:lnTo>
                    <a:cubicBezTo>
                      <a:pt x="55880" y="1075524"/>
                      <a:pt x="0" y="1019644"/>
                      <a:pt x="0" y="951064"/>
                    </a:cubicBezTo>
                    <a:lnTo>
                      <a:pt x="0" y="124460"/>
                    </a:lnTo>
                    <a:cubicBezTo>
                      <a:pt x="0" y="55880"/>
                      <a:pt x="55880" y="0"/>
                      <a:pt x="124460" y="0"/>
                    </a:cubicBezTo>
                    <a:lnTo>
                      <a:pt x="982444" y="0"/>
                    </a:lnTo>
                    <a:cubicBezTo>
                      <a:pt x="1051023" y="0"/>
                      <a:pt x="1106904" y="55880"/>
                      <a:pt x="1106904" y="124460"/>
                    </a:cubicBezTo>
                    <a:lnTo>
                      <a:pt x="1106904" y="951064"/>
                    </a:lnTo>
                    <a:cubicBezTo>
                      <a:pt x="1106904" y="1019644"/>
                      <a:pt x="1051023" y="1075524"/>
                      <a:pt x="982444" y="1075524"/>
                    </a:cubicBezTo>
                    <a:close/>
                  </a:path>
                </a:pathLst>
              </a:custGeom>
              <a:solidFill>
                <a:srgbClr val="2E2D2D">
                  <a:alpha val="60000"/>
                </a:srgbClr>
              </a:solidFill>
            </p:spPr>
          </p:sp>
        </p:grpSp>
        <p:sp>
          <p:nvSpPr>
            <p:cNvPr name="Freeform 17" id="17"/>
            <p:cNvSpPr/>
            <p:nvPr/>
          </p:nvSpPr>
          <p:spPr>
            <a:xfrm flipH="false" flipV="false" rot="0">
              <a:off x="1532190" y="627490"/>
              <a:ext cx="1974602" cy="2710445"/>
            </a:xfrm>
            <a:custGeom>
              <a:avLst/>
              <a:gdLst/>
              <a:ahLst/>
              <a:cxnLst/>
              <a:rect r="r" b="b" t="t" l="l"/>
              <a:pathLst>
                <a:path h="2710445" w="1974602">
                  <a:moveTo>
                    <a:pt x="0" y="0"/>
                  </a:moveTo>
                  <a:lnTo>
                    <a:pt x="1974601" y="0"/>
                  </a:lnTo>
                  <a:lnTo>
                    <a:pt x="1974601" y="2710445"/>
                  </a:lnTo>
                  <a:lnTo>
                    <a:pt x="0" y="2710445"/>
                  </a:lnTo>
                  <a:lnTo>
                    <a:pt x="0" y="0"/>
                  </a:lnTo>
                  <a:close/>
                </a:path>
              </a:pathLst>
            </a:custGeom>
            <a:blipFill>
              <a:blip r:embed="rId6"/>
              <a:stretch>
                <a:fillRect l="0" t="0" r="0" b="0"/>
              </a:stretch>
            </a:blipFill>
          </p:spPr>
        </p:sp>
        <p:sp>
          <p:nvSpPr>
            <p:cNvPr name="TextBox 18" id="18"/>
            <p:cNvSpPr txBox="true"/>
            <p:nvPr/>
          </p:nvSpPr>
          <p:spPr>
            <a:xfrm rot="0">
              <a:off x="134039" y="3572858"/>
              <a:ext cx="4770903" cy="848914"/>
            </a:xfrm>
            <a:prstGeom prst="rect">
              <a:avLst/>
            </a:prstGeom>
          </p:spPr>
          <p:txBody>
            <a:bodyPr anchor="t" rtlCol="false" tIns="0" lIns="0" bIns="0" rIns="0">
              <a:spAutoFit/>
            </a:bodyPr>
            <a:lstStyle/>
            <a:p>
              <a:pPr algn="ctr" marL="0" indent="0" lvl="0">
                <a:lnSpc>
                  <a:spcPts val="4298"/>
                </a:lnSpc>
              </a:pPr>
              <a:r>
                <a:rPr lang="en-US" sz="3582">
                  <a:solidFill>
                    <a:srgbClr val="FFBD59"/>
                  </a:solidFill>
                  <a:latin typeface="Mont Heavy"/>
                </a:rPr>
                <a:t>FIREBASE</a:t>
              </a:r>
            </a:p>
          </p:txBody>
        </p:sp>
      </p:grpSp>
      <p:grpSp>
        <p:nvGrpSpPr>
          <p:cNvPr name="Group 19" id="19"/>
          <p:cNvGrpSpPr/>
          <p:nvPr/>
        </p:nvGrpSpPr>
        <p:grpSpPr>
          <a:xfrm rot="0">
            <a:off x="4693390" y="5893214"/>
            <a:ext cx="3885602" cy="3775499"/>
            <a:chOff x="0" y="0"/>
            <a:chExt cx="5180802" cy="5033999"/>
          </a:xfrm>
        </p:grpSpPr>
        <p:grpSp>
          <p:nvGrpSpPr>
            <p:cNvPr name="Group 20" id="20"/>
            <p:cNvGrpSpPr/>
            <p:nvPr/>
          </p:nvGrpSpPr>
          <p:grpSpPr>
            <a:xfrm rot="0">
              <a:off x="0" y="0"/>
              <a:ext cx="5180802" cy="5033999"/>
              <a:chOff x="0" y="0"/>
              <a:chExt cx="1106903" cy="1075538"/>
            </a:xfrm>
          </p:grpSpPr>
          <p:sp>
            <p:nvSpPr>
              <p:cNvPr name="Freeform 21" id="21"/>
              <p:cNvSpPr/>
              <p:nvPr/>
            </p:nvSpPr>
            <p:spPr>
              <a:xfrm flipH="false" flipV="false" rot="0">
                <a:off x="0" y="0"/>
                <a:ext cx="1106904" cy="1075538"/>
              </a:xfrm>
              <a:custGeom>
                <a:avLst/>
                <a:gdLst/>
                <a:ahLst/>
                <a:cxnLst/>
                <a:rect r="r" b="b" t="t" l="l"/>
                <a:pathLst>
                  <a:path h="1075538" w="1106904">
                    <a:moveTo>
                      <a:pt x="982443" y="1075538"/>
                    </a:moveTo>
                    <a:lnTo>
                      <a:pt x="124460" y="1075538"/>
                    </a:lnTo>
                    <a:cubicBezTo>
                      <a:pt x="55880" y="1075538"/>
                      <a:pt x="0" y="1019658"/>
                      <a:pt x="0" y="951078"/>
                    </a:cubicBezTo>
                    <a:lnTo>
                      <a:pt x="0" y="124460"/>
                    </a:lnTo>
                    <a:cubicBezTo>
                      <a:pt x="0" y="55880"/>
                      <a:pt x="55880" y="0"/>
                      <a:pt x="124460" y="0"/>
                    </a:cubicBezTo>
                    <a:lnTo>
                      <a:pt x="982444" y="0"/>
                    </a:lnTo>
                    <a:cubicBezTo>
                      <a:pt x="1051023" y="0"/>
                      <a:pt x="1106904" y="55880"/>
                      <a:pt x="1106904" y="124460"/>
                    </a:cubicBezTo>
                    <a:lnTo>
                      <a:pt x="1106904" y="951078"/>
                    </a:lnTo>
                    <a:cubicBezTo>
                      <a:pt x="1106904" y="1019658"/>
                      <a:pt x="1051023" y="1075538"/>
                      <a:pt x="982444" y="1075538"/>
                    </a:cubicBezTo>
                    <a:close/>
                  </a:path>
                </a:pathLst>
              </a:custGeom>
              <a:solidFill>
                <a:srgbClr val="2E2D2D">
                  <a:alpha val="60000"/>
                </a:srgbClr>
              </a:solidFill>
            </p:spPr>
          </p:sp>
        </p:grpSp>
        <p:sp>
          <p:nvSpPr>
            <p:cNvPr name="Freeform 22" id="22"/>
            <p:cNvSpPr/>
            <p:nvPr/>
          </p:nvSpPr>
          <p:spPr>
            <a:xfrm flipH="false" flipV="false" rot="0">
              <a:off x="619259" y="1307803"/>
              <a:ext cx="4115593" cy="1111210"/>
            </a:xfrm>
            <a:custGeom>
              <a:avLst/>
              <a:gdLst/>
              <a:ahLst/>
              <a:cxnLst/>
              <a:rect r="r" b="b" t="t" l="l"/>
              <a:pathLst>
                <a:path h="1111210" w="4115593">
                  <a:moveTo>
                    <a:pt x="0" y="0"/>
                  </a:moveTo>
                  <a:lnTo>
                    <a:pt x="4115594" y="0"/>
                  </a:lnTo>
                  <a:lnTo>
                    <a:pt x="4115594" y="1111210"/>
                  </a:lnTo>
                  <a:lnTo>
                    <a:pt x="0" y="1111210"/>
                  </a:lnTo>
                  <a:lnTo>
                    <a:pt x="0" y="0"/>
                  </a:lnTo>
                  <a:close/>
                </a:path>
              </a:pathLst>
            </a:custGeom>
            <a:blipFill>
              <a:blip r:embed="rId7"/>
              <a:stretch>
                <a:fillRect l="0" t="0" r="0" b="0"/>
              </a:stretch>
            </a:blipFill>
          </p:spPr>
        </p:sp>
        <p:sp>
          <p:nvSpPr>
            <p:cNvPr name="TextBox 23" id="23"/>
            <p:cNvSpPr txBox="true"/>
            <p:nvPr/>
          </p:nvSpPr>
          <p:spPr>
            <a:xfrm rot="0">
              <a:off x="137812" y="3465205"/>
              <a:ext cx="4905179" cy="878847"/>
            </a:xfrm>
            <a:prstGeom prst="rect">
              <a:avLst/>
            </a:prstGeom>
          </p:spPr>
          <p:txBody>
            <a:bodyPr anchor="t" rtlCol="false" tIns="0" lIns="0" bIns="0" rIns="0">
              <a:spAutoFit/>
            </a:bodyPr>
            <a:lstStyle/>
            <a:p>
              <a:pPr algn="ctr" marL="0" indent="0" lvl="0">
                <a:lnSpc>
                  <a:spcPts val="4419"/>
                </a:lnSpc>
              </a:pPr>
              <a:r>
                <a:rPr lang="en-US" sz="3683">
                  <a:solidFill>
                    <a:srgbClr val="FFBD59"/>
                  </a:solidFill>
                  <a:latin typeface="Mont Heavy"/>
                </a:rPr>
                <a:t>NODE JS</a:t>
              </a:r>
            </a:p>
          </p:txBody>
        </p:sp>
      </p:grpSp>
      <p:grpSp>
        <p:nvGrpSpPr>
          <p:cNvPr name="Group 24" id="24"/>
          <p:cNvGrpSpPr/>
          <p:nvPr/>
        </p:nvGrpSpPr>
        <p:grpSpPr>
          <a:xfrm rot="0">
            <a:off x="9269286" y="5893214"/>
            <a:ext cx="3885602" cy="3775499"/>
            <a:chOff x="0" y="0"/>
            <a:chExt cx="5180802" cy="5033999"/>
          </a:xfrm>
        </p:grpSpPr>
        <p:grpSp>
          <p:nvGrpSpPr>
            <p:cNvPr name="Group 25" id="25"/>
            <p:cNvGrpSpPr/>
            <p:nvPr/>
          </p:nvGrpSpPr>
          <p:grpSpPr>
            <a:xfrm rot="0">
              <a:off x="0" y="0"/>
              <a:ext cx="5180802" cy="5033999"/>
              <a:chOff x="0" y="0"/>
              <a:chExt cx="1106903" cy="1075538"/>
            </a:xfrm>
          </p:grpSpPr>
          <p:sp>
            <p:nvSpPr>
              <p:cNvPr name="Freeform 26" id="26"/>
              <p:cNvSpPr/>
              <p:nvPr/>
            </p:nvSpPr>
            <p:spPr>
              <a:xfrm flipH="false" flipV="false" rot="0">
                <a:off x="0" y="0"/>
                <a:ext cx="1106904" cy="1075538"/>
              </a:xfrm>
              <a:custGeom>
                <a:avLst/>
                <a:gdLst/>
                <a:ahLst/>
                <a:cxnLst/>
                <a:rect r="r" b="b" t="t" l="l"/>
                <a:pathLst>
                  <a:path h="1075538" w="1106904">
                    <a:moveTo>
                      <a:pt x="982443" y="1075538"/>
                    </a:moveTo>
                    <a:lnTo>
                      <a:pt x="124460" y="1075538"/>
                    </a:lnTo>
                    <a:cubicBezTo>
                      <a:pt x="55880" y="1075538"/>
                      <a:pt x="0" y="1019658"/>
                      <a:pt x="0" y="951078"/>
                    </a:cubicBezTo>
                    <a:lnTo>
                      <a:pt x="0" y="124460"/>
                    </a:lnTo>
                    <a:cubicBezTo>
                      <a:pt x="0" y="55880"/>
                      <a:pt x="55880" y="0"/>
                      <a:pt x="124460" y="0"/>
                    </a:cubicBezTo>
                    <a:lnTo>
                      <a:pt x="982444" y="0"/>
                    </a:lnTo>
                    <a:cubicBezTo>
                      <a:pt x="1051023" y="0"/>
                      <a:pt x="1106904" y="55880"/>
                      <a:pt x="1106904" y="124460"/>
                    </a:cubicBezTo>
                    <a:lnTo>
                      <a:pt x="1106904" y="951078"/>
                    </a:lnTo>
                    <a:cubicBezTo>
                      <a:pt x="1106904" y="1019658"/>
                      <a:pt x="1051023" y="1075538"/>
                      <a:pt x="982444" y="1075538"/>
                    </a:cubicBezTo>
                    <a:close/>
                  </a:path>
                </a:pathLst>
              </a:custGeom>
              <a:solidFill>
                <a:srgbClr val="2E2D2D">
                  <a:alpha val="60000"/>
                </a:srgbClr>
              </a:solidFill>
            </p:spPr>
          </p:sp>
        </p:grpSp>
        <p:sp>
          <p:nvSpPr>
            <p:cNvPr name="Freeform 27" id="27"/>
            <p:cNvSpPr/>
            <p:nvPr/>
          </p:nvSpPr>
          <p:spPr>
            <a:xfrm flipH="false" flipV="false" rot="0">
              <a:off x="1422775" y="689880"/>
              <a:ext cx="2210109" cy="2210109"/>
            </a:xfrm>
            <a:custGeom>
              <a:avLst/>
              <a:gdLst/>
              <a:ahLst/>
              <a:cxnLst/>
              <a:rect r="r" b="b" t="t" l="l"/>
              <a:pathLst>
                <a:path h="2210109" w="2210109">
                  <a:moveTo>
                    <a:pt x="0" y="0"/>
                  </a:moveTo>
                  <a:lnTo>
                    <a:pt x="2210109" y="0"/>
                  </a:lnTo>
                  <a:lnTo>
                    <a:pt x="2210109" y="2210109"/>
                  </a:lnTo>
                  <a:lnTo>
                    <a:pt x="0" y="2210109"/>
                  </a:lnTo>
                  <a:lnTo>
                    <a:pt x="0" y="0"/>
                  </a:lnTo>
                  <a:close/>
                </a:path>
              </a:pathLst>
            </a:custGeom>
            <a:blipFill>
              <a:blip r:embed="rId8"/>
              <a:stretch>
                <a:fillRect l="0" t="0" r="0" b="0"/>
              </a:stretch>
            </a:blipFill>
          </p:spPr>
        </p:sp>
        <p:sp>
          <p:nvSpPr>
            <p:cNvPr name="TextBox 28" id="28"/>
            <p:cNvSpPr txBox="true"/>
            <p:nvPr/>
          </p:nvSpPr>
          <p:spPr>
            <a:xfrm rot="0">
              <a:off x="137812" y="3465205"/>
              <a:ext cx="4905179" cy="878913"/>
            </a:xfrm>
            <a:prstGeom prst="rect">
              <a:avLst/>
            </a:prstGeom>
          </p:spPr>
          <p:txBody>
            <a:bodyPr anchor="t" rtlCol="false" tIns="0" lIns="0" bIns="0" rIns="0">
              <a:spAutoFit/>
            </a:bodyPr>
            <a:lstStyle/>
            <a:p>
              <a:pPr algn="ctr" marL="0" indent="0" lvl="0">
                <a:lnSpc>
                  <a:spcPts val="4419"/>
                </a:lnSpc>
              </a:pPr>
              <a:r>
                <a:rPr lang="en-US" sz="3683">
                  <a:solidFill>
                    <a:srgbClr val="FFBD59"/>
                  </a:solidFill>
                  <a:latin typeface="Mont Heavy"/>
                </a:rPr>
                <a:t>FIGMA</a:t>
              </a:r>
            </a:p>
          </p:txBody>
        </p:sp>
      </p:grpSp>
      <p:sp>
        <p:nvSpPr>
          <p:cNvPr name="Freeform 29" id="29"/>
          <p:cNvSpPr/>
          <p:nvPr/>
        </p:nvSpPr>
        <p:spPr>
          <a:xfrm flipH="false" flipV="false" rot="0">
            <a:off x="4693390" y="335794"/>
            <a:ext cx="990248" cy="990248"/>
          </a:xfrm>
          <a:custGeom>
            <a:avLst/>
            <a:gdLst/>
            <a:ahLst/>
            <a:cxnLst/>
            <a:rect r="r" b="b" t="t" l="l"/>
            <a:pathLst>
              <a:path h="990248" w="990248">
                <a:moveTo>
                  <a:pt x="0" y="0"/>
                </a:moveTo>
                <a:lnTo>
                  <a:pt x="990248" y="0"/>
                </a:lnTo>
                <a:lnTo>
                  <a:pt x="990248" y="990248"/>
                </a:lnTo>
                <a:lnTo>
                  <a:pt x="0" y="990248"/>
                </a:lnTo>
                <a:lnTo>
                  <a:pt x="0" y="0"/>
                </a:lnTo>
                <a:close/>
              </a:path>
            </a:pathLst>
          </a:custGeom>
          <a:blipFill>
            <a:blip r:embed="rId9"/>
            <a:stretch>
              <a:fillRect l="0" t="0" r="0" b="0"/>
            </a:stretch>
          </a:blipFill>
        </p:spPr>
      </p:sp>
      <p:sp>
        <p:nvSpPr>
          <p:cNvPr name="TextBox 30" id="30"/>
          <p:cNvSpPr txBox="true"/>
          <p:nvPr/>
        </p:nvSpPr>
        <p:spPr>
          <a:xfrm rot="0">
            <a:off x="5115686" y="221494"/>
            <a:ext cx="8307201" cy="1247773"/>
          </a:xfrm>
          <a:prstGeom prst="rect">
            <a:avLst/>
          </a:prstGeom>
        </p:spPr>
        <p:txBody>
          <a:bodyPr anchor="t" rtlCol="false" tIns="0" lIns="0" bIns="0" rIns="0">
            <a:spAutoFit/>
          </a:bodyPr>
          <a:lstStyle/>
          <a:p>
            <a:pPr algn="ctr" marL="0" indent="0" lvl="0">
              <a:lnSpc>
                <a:spcPts val="7499"/>
              </a:lnSpc>
            </a:pPr>
            <a:r>
              <a:rPr lang="en-US" sz="7499">
                <a:solidFill>
                  <a:srgbClr val="FFBD59"/>
                </a:solidFill>
                <a:latin typeface="Mont Heavy"/>
              </a:rPr>
              <a:t>TECHSTACKS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0009802" y="507239"/>
            <a:ext cx="18220935" cy="18220935"/>
          </a:xfrm>
          <a:custGeom>
            <a:avLst/>
            <a:gdLst/>
            <a:ahLst/>
            <a:cxnLst/>
            <a:rect r="r" b="b" t="t" l="l"/>
            <a:pathLst>
              <a:path h="18220935" w="18220935">
                <a:moveTo>
                  <a:pt x="0" y="0"/>
                </a:moveTo>
                <a:lnTo>
                  <a:pt x="18220936" y="0"/>
                </a:lnTo>
                <a:lnTo>
                  <a:pt x="18220936" y="18220936"/>
                </a:lnTo>
                <a:lnTo>
                  <a:pt x="0" y="18220936"/>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3707793" y="725243"/>
            <a:ext cx="3732482" cy="8836513"/>
          </a:xfrm>
          <a:custGeom>
            <a:avLst/>
            <a:gdLst/>
            <a:ahLst/>
            <a:cxnLst/>
            <a:rect r="r" b="b" t="t" l="l"/>
            <a:pathLst>
              <a:path h="8836513" w="3732482">
                <a:moveTo>
                  <a:pt x="0" y="0"/>
                </a:moveTo>
                <a:lnTo>
                  <a:pt x="3732482" y="0"/>
                </a:lnTo>
                <a:lnTo>
                  <a:pt x="3732482" y="8836514"/>
                </a:lnTo>
                <a:lnTo>
                  <a:pt x="0" y="8836514"/>
                </a:lnTo>
                <a:lnTo>
                  <a:pt x="0" y="0"/>
                </a:lnTo>
                <a:close/>
              </a:path>
            </a:pathLst>
          </a:custGeom>
          <a:blipFill>
            <a:blip r:embed="rId4"/>
            <a:stretch>
              <a:fillRect l="0" t="-11170" r="-408358" b="0"/>
            </a:stretch>
          </a:blipFill>
        </p:spPr>
      </p:sp>
      <p:sp>
        <p:nvSpPr>
          <p:cNvPr name="TextBox 5" id="5"/>
          <p:cNvSpPr txBox="true"/>
          <p:nvPr/>
        </p:nvSpPr>
        <p:spPr>
          <a:xfrm rot="0">
            <a:off x="6015087" y="500380"/>
            <a:ext cx="6257826" cy="973455"/>
          </a:xfrm>
          <a:prstGeom prst="rect">
            <a:avLst/>
          </a:prstGeom>
        </p:spPr>
        <p:txBody>
          <a:bodyPr anchor="t" rtlCol="false" tIns="0" lIns="0" bIns="0" rIns="0">
            <a:spAutoFit/>
          </a:bodyPr>
          <a:lstStyle/>
          <a:p>
            <a:pPr marL="0" indent="0" lvl="0">
              <a:lnSpc>
                <a:spcPts val="5700"/>
              </a:lnSpc>
            </a:pPr>
            <a:r>
              <a:rPr lang="en-US" sz="5700">
                <a:solidFill>
                  <a:srgbClr val="FFBD59"/>
                </a:solidFill>
                <a:latin typeface="Mont Bold"/>
              </a:rPr>
              <a:t>Implementation</a:t>
            </a:r>
          </a:p>
        </p:txBody>
      </p:sp>
      <p:sp>
        <p:nvSpPr>
          <p:cNvPr name="TextBox 6" id="6"/>
          <p:cNvSpPr txBox="true"/>
          <p:nvPr/>
        </p:nvSpPr>
        <p:spPr>
          <a:xfrm rot="0">
            <a:off x="1321665" y="2424073"/>
            <a:ext cx="3193494"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Dashboard</a:t>
            </a:r>
          </a:p>
        </p:txBody>
      </p:sp>
      <p:sp>
        <p:nvSpPr>
          <p:cNvPr name="TextBox 7" id="7"/>
          <p:cNvSpPr txBox="true"/>
          <p:nvPr/>
        </p:nvSpPr>
        <p:spPr>
          <a:xfrm rot="0">
            <a:off x="1028700" y="3369764"/>
            <a:ext cx="10903429" cy="4417241"/>
          </a:xfrm>
          <a:prstGeom prst="rect">
            <a:avLst/>
          </a:prstGeom>
        </p:spPr>
        <p:txBody>
          <a:bodyPr anchor="t" rtlCol="false" tIns="0" lIns="0" bIns="0" rIns="0">
            <a:spAutoFit/>
          </a:bodyPr>
          <a:lstStyle/>
          <a:p>
            <a:pPr marL="741102" indent="-370551" lvl="1">
              <a:lnSpc>
                <a:spcPts val="6556"/>
              </a:lnSpc>
              <a:buFont typeface="Arial"/>
              <a:buChar char="•"/>
            </a:pPr>
            <a:r>
              <a:rPr lang="en-US" sz="3432">
                <a:solidFill>
                  <a:srgbClr val="FFFFFF"/>
                </a:solidFill>
                <a:latin typeface="Garet 2"/>
              </a:rPr>
              <a:t>The frontend dashboard serves as the central hub for all project functionalities.</a:t>
            </a:r>
          </a:p>
          <a:p>
            <a:pPr marL="741102" indent="-370551" lvl="1">
              <a:lnSpc>
                <a:spcPts val="6556"/>
              </a:lnSpc>
              <a:buFont typeface="Arial"/>
              <a:buChar char="•"/>
            </a:pPr>
            <a:r>
              <a:rPr lang="en-US" sz="3432">
                <a:solidFill>
                  <a:srgbClr val="FFFFFF"/>
                </a:solidFill>
                <a:latin typeface="Garet 2"/>
              </a:rPr>
              <a:t>It offers a user-friendly interface to access various features.</a:t>
            </a:r>
          </a:p>
          <a:p>
            <a:pPr>
              <a:lnSpc>
                <a:spcPts val="4119"/>
              </a:lnSpc>
            </a:pPr>
          </a:p>
          <a:p>
            <a:pPr>
              <a:lnSpc>
                <a:spcPts val="41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9415636" y="-353276"/>
            <a:ext cx="18220935" cy="18220935"/>
          </a:xfrm>
          <a:custGeom>
            <a:avLst/>
            <a:gdLst/>
            <a:ahLst/>
            <a:cxnLst/>
            <a:rect r="r" b="b" t="t" l="l"/>
            <a:pathLst>
              <a:path h="18220935" w="18220935">
                <a:moveTo>
                  <a:pt x="0" y="0"/>
                </a:moveTo>
                <a:lnTo>
                  <a:pt x="18220935" y="0"/>
                </a:lnTo>
                <a:lnTo>
                  <a:pt x="18220935" y="18220935"/>
                </a:lnTo>
                <a:lnTo>
                  <a:pt x="0" y="18220935"/>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3759428" y="3307679"/>
            <a:ext cx="10769143" cy="6416288"/>
          </a:xfrm>
          <a:custGeom>
            <a:avLst/>
            <a:gdLst/>
            <a:ahLst/>
            <a:cxnLst/>
            <a:rect r="r" b="b" t="t" l="l"/>
            <a:pathLst>
              <a:path h="6416288" w="10769143">
                <a:moveTo>
                  <a:pt x="0" y="0"/>
                </a:moveTo>
                <a:lnTo>
                  <a:pt x="10769144" y="0"/>
                </a:lnTo>
                <a:lnTo>
                  <a:pt x="10769144" y="6416287"/>
                </a:lnTo>
                <a:lnTo>
                  <a:pt x="0" y="6416287"/>
                </a:lnTo>
                <a:lnTo>
                  <a:pt x="0" y="0"/>
                </a:lnTo>
                <a:close/>
              </a:path>
            </a:pathLst>
          </a:custGeom>
          <a:blipFill>
            <a:blip r:embed="rId4"/>
            <a:stretch>
              <a:fillRect l="-25245" t="-9319" r="-321" b="0"/>
            </a:stretch>
          </a:blipFill>
        </p:spPr>
      </p:sp>
      <p:sp>
        <p:nvSpPr>
          <p:cNvPr name="TextBox 5" id="5"/>
          <p:cNvSpPr txBox="true"/>
          <p:nvPr/>
        </p:nvSpPr>
        <p:spPr>
          <a:xfrm rot="0">
            <a:off x="4899958" y="285750"/>
            <a:ext cx="8488085" cy="828675"/>
          </a:xfrm>
          <a:prstGeom prst="rect">
            <a:avLst/>
          </a:prstGeom>
        </p:spPr>
        <p:txBody>
          <a:bodyPr anchor="t" rtlCol="false" tIns="0" lIns="0" bIns="0" rIns="0">
            <a:spAutoFit/>
          </a:bodyPr>
          <a:lstStyle/>
          <a:p>
            <a:pPr algn="ctr">
              <a:lnSpc>
                <a:spcPts val="5279"/>
              </a:lnSpc>
              <a:spcBef>
                <a:spcPct val="0"/>
              </a:spcBef>
            </a:pPr>
            <a:r>
              <a:rPr lang="en-US" sz="4399">
                <a:solidFill>
                  <a:srgbClr val="FFBD59"/>
                </a:solidFill>
                <a:latin typeface="Mont"/>
              </a:rPr>
              <a:t>Note Vault -  Branch Selection</a:t>
            </a:r>
          </a:p>
        </p:txBody>
      </p:sp>
      <p:sp>
        <p:nvSpPr>
          <p:cNvPr name="TextBox 6" id="6"/>
          <p:cNvSpPr txBox="true"/>
          <p:nvPr/>
        </p:nvSpPr>
        <p:spPr>
          <a:xfrm rot="0">
            <a:off x="1114588" y="1378997"/>
            <a:ext cx="16058825" cy="3017669"/>
          </a:xfrm>
          <a:prstGeom prst="rect">
            <a:avLst/>
          </a:prstGeom>
        </p:spPr>
        <p:txBody>
          <a:bodyPr anchor="t" rtlCol="false" tIns="0" lIns="0" bIns="0" rIns="0">
            <a:spAutoFit/>
          </a:bodyPr>
          <a:lstStyle/>
          <a:p>
            <a:pPr marL="619499" indent="-309749" lvl="1">
              <a:lnSpc>
                <a:spcPts val="5480"/>
              </a:lnSpc>
              <a:buFont typeface="Arial"/>
              <a:buChar char="•"/>
            </a:pPr>
            <a:r>
              <a:rPr lang="en-US" sz="2869">
                <a:solidFill>
                  <a:srgbClr val="FFFFFF"/>
                </a:solidFill>
                <a:latin typeface="Garet 2"/>
              </a:rPr>
              <a:t>Users can select their academic branch of study.</a:t>
            </a:r>
          </a:p>
          <a:p>
            <a:pPr marL="619499" indent="-309749" lvl="1">
              <a:lnSpc>
                <a:spcPts val="5480"/>
              </a:lnSpc>
              <a:buFont typeface="Arial"/>
              <a:buChar char="•"/>
            </a:pPr>
            <a:r>
              <a:rPr lang="en-US" sz="2869">
                <a:solidFill>
                  <a:srgbClr val="FFFFFF"/>
                </a:solidFill>
                <a:latin typeface="Garet 2"/>
              </a:rPr>
              <a:t>This choice customizes their experience by aligning content with their curriculum.</a:t>
            </a:r>
          </a:p>
          <a:p>
            <a:pPr>
              <a:lnSpc>
                <a:spcPts val="5480"/>
              </a:lnSpc>
            </a:pPr>
          </a:p>
          <a:p>
            <a:pPr>
              <a:lnSpc>
                <a:spcPts val="3443"/>
              </a:lnSpc>
            </a:pPr>
          </a:p>
          <a:p>
            <a:pPr>
              <a:lnSpc>
                <a:spcPts val="344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DAFwgVpgMnQ</dc:identifier>
  <dcterms:modified xsi:type="dcterms:W3CDTF">2011-08-01T06:04:30Z</dcterms:modified>
  <cp:revision>1</cp:revision>
  <dc:title>Dark Modern Corporate App Development Startup Pitch Deck Presentation</dc:title>
</cp:coreProperties>
</file>